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aaa192dcccb4d34" /><Relationship Type="http://schemas.openxmlformats.org/officeDocument/2006/relationships/extended-properties" Target="/docProps/app.xml" Id="R0ff6a12ef9b247ed" /><Relationship Type="http://schemas.openxmlformats.org/officeDocument/2006/relationships/officeDocument" Target="/ppt/presentation.xml" Id="Rd5c9faf96e544c1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f2b918e5b3f4977"/>
  </p:sldMasterIdLst>
  <p:notesMasterIdLst>
    <p:notesMasterId xmlns:r="http://schemas.openxmlformats.org/officeDocument/2006/relationships" r:id="Rcc67c436db1a4f7f"/>
  </p:notesMasterIdLst>
  <p:sldIdLst>
    <p:sldId xmlns:r="http://schemas.openxmlformats.org/officeDocument/2006/relationships" id="256" r:id="Rb95e9fcb4f054879"/>
    <p:sldId xmlns:r="http://schemas.openxmlformats.org/officeDocument/2006/relationships" id="257" r:id="Re74d5eff3f464348"/>
    <p:sldId xmlns:r="http://schemas.openxmlformats.org/officeDocument/2006/relationships" id="258" r:id="Rde1a4a5ec4244bf5"/>
    <p:sldId xmlns:r="http://schemas.openxmlformats.org/officeDocument/2006/relationships" id="259" r:id="R1f5054e185dd4d04"/>
    <p:sldId xmlns:r="http://schemas.openxmlformats.org/officeDocument/2006/relationships" id="260" r:id="R02f9673f0ee44b7e"/>
    <p:sldId xmlns:r="http://schemas.openxmlformats.org/officeDocument/2006/relationships" id="261" r:id="R64846f64dbfc4c67"/>
    <p:sldId xmlns:r="http://schemas.openxmlformats.org/officeDocument/2006/relationships" id="262" r:id="R61a2b5389d904a62"/>
    <p:sldId xmlns:r="http://schemas.openxmlformats.org/officeDocument/2006/relationships" id="263" r:id="R60c16122436d42d1"/>
    <p:sldId xmlns:r="http://schemas.openxmlformats.org/officeDocument/2006/relationships" id="264" r:id="Rb99b1e53c508465e"/>
    <p:sldId xmlns:r="http://schemas.openxmlformats.org/officeDocument/2006/relationships" id="265" r:id="R6e7e59c956b94890"/>
    <p:sldId xmlns:r="http://schemas.openxmlformats.org/officeDocument/2006/relationships" id="266" r:id="R9f85dd550b674a2c"/>
    <p:sldId xmlns:r="http://schemas.openxmlformats.org/officeDocument/2006/relationships" id="267" r:id="Rec436f4d0fdf4aae"/>
    <p:sldId xmlns:r="http://schemas.openxmlformats.org/officeDocument/2006/relationships" id="268" r:id="R39919b6d3a5e4e4b"/>
    <p:sldId xmlns:r="http://schemas.openxmlformats.org/officeDocument/2006/relationships" id="269" r:id="Rb72e945ef03c4393"/>
    <p:sldId xmlns:r="http://schemas.openxmlformats.org/officeDocument/2006/relationships" id="270" r:id="R25ab1150641c4f72"/>
    <p:sldId xmlns:r="http://schemas.openxmlformats.org/officeDocument/2006/relationships" id="271" r:id="R8f26675016954cc2"/>
    <p:sldId xmlns:r="http://schemas.openxmlformats.org/officeDocument/2006/relationships" id="272" r:id="R0ab3549a74b14773"/>
    <p:sldId xmlns:r="http://schemas.openxmlformats.org/officeDocument/2006/relationships" id="273" r:id="R9a721c222cb8416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a9d40d21453425e" /><Relationship Type="http://schemas.openxmlformats.org/officeDocument/2006/relationships/slideMaster" Target="/ppt/slideMasters/slideMaster1.xml" Id="Raf2b918e5b3f4977" /><Relationship Type="http://schemas.openxmlformats.org/officeDocument/2006/relationships/notesMaster" Target="/ppt/notesMasters/notesMaster1.xml" Id="Rcc67c436db1a4f7f" /><Relationship Type="http://schemas.openxmlformats.org/officeDocument/2006/relationships/presProps" Target="/ppt/presProps.xml" Id="R753ab17e44534266" /><Relationship Type="http://schemas.openxmlformats.org/officeDocument/2006/relationships/tableStyles" Target="/ppt/tableStyles.xml" Id="Rc5d839905a214714" /><Relationship Type="http://schemas.openxmlformats.org/officeDocument/2006/relationships/slide" Target="/ppt/slides/slide1.xml" Id="Rb95e9fcb4f054879" /><Relationship Type="http://schemas.openxmlformats.org/officeDocument/2006/relationships/slide" Target="/ppt/slides/slide2.xml" Id="Re74d5eff3f464348" /><Relationship Type="http://schemas.openxmlformats.org/officeDocument/2006/relationships/slide" Target="/ppt/slides/slide3.xml" Id="Rde1a4a5ec4244bf5" /><Relationship Type="http://schemas.openxmlformats.org/officeDocument/2006/relationships/slide" Target="/ppt/slides/slide4.xml" Id="R1f5054e185dd4d04" /><Relationship Type="http://schemas.openxmlformats.org/officeDocument/2006/relationships/slide" Target="/ppt/slides/slide5.xml" Id="R02f9673f0ee44b7e" /><Relationship Type="http://schemas.openxmlformats.org/officeDocument/2006/relationships/slide" Target="/ppt/slides/slide6.xml" Id="R64846f64dbfc4c67" /><Relationship Type="http://schemas.openxmlformats.org/officeDocument/2006/relationships/slide" Target="/ppt/slides/slide7.xml" Id="R61a2b5389d904a62" /><Relationship Type="http://schemas.openxmlformats.org/officeDocument/2006/relationships/slide" Target="/ppt/slides/slide8.xml" Id="R60c16122436d42d1" /><Relationship Type="http://schemas.openxmlformats.org/officeDocument/2006/relationships/slide" Target="/ppt/slides/slide9.xml" Id="Rb99b1e53c508465e" /><Relationship Type="http://schemas.openxmlformats.org/officeDocument/2006/relationships/slide" Target="/ppt/slides/slide10.xml" Id="R6e7e59c956b94890" /><Relationship Type="http://schemas.openxmlformats.org/officeDocument/2006/relationships/slide" Target="/ppt/slides/slide11.xml" Id="R9f85dd550b674a2c" /><Relationship Type="http://schemas.openxmlformats.org/officeDocument/2006/relationships/slide" Target="/ppt/slides/slide12.xml" Id="Rec436f4d0fdf4aae" /><Relationship Type="http://schemas.openxmlformats.org/officeDocument/2006/relationships/slide" Target="/ppt/slides/slide13.xml" Id="R39919b6d3a5e4e4b" /><Relationship Type="http://schemas.openxmlformats.org/officeDocument/2006/relationships/slide" Target="/ppt/slides/slide14.xml" Id="Rb72e945ef03c4393" /><Relationship Type="http://schemas.openxmlformats.org/officeDocument/2006/relationships/slide" Target="/ppt/slides/slide15.xml" Id="R25ab1150641c4f72" /><Relationship Type="http://schemas.openxmlformats.org/officeDocument/2006/relationships/slide" Target="/ppt/slides/slide16.xml" Id="R8f26675016954cc2" /><Relationship Type="http://schemas.openxmlformats.org/officeDocument/2006/relationships/slide" Target="/ppt/slides/slide17.xml" Id="R0ab3549a74b14773" /><Relationship Type="http://schemas.openxmlformats.org/officeDocument/2006/relationships/slide" Target="/ppt/slides/slide18.xml" Id="R9a721c222cb8416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83e4c9cc338499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abb3f30ede24dd9" /><Relationship Type="http://schemas.openxmlformats.org/officeDocument/2006/relationships/notesMaster" Target="/ppt/notesMasters/notesMaster1.xml" Id="R256a3573c56441e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4c4e00988d344be" /><Relationship Type="http://schemas.openxmlformats.org/officeDocument/2006/relationships/notesMaster" Target="/ppt/notesMasters/notesMaster1.xml" Id="R1b93a7a92cab403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afdfaf4d97b4124" /><Relationship Type="http://schemas.openxmlformats.org/officeDocument/2006/relationships/notesMaster" Target="/ppt/notesMasters/notesMaster1.xml" Id="R157d6c41af724e8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6ade89860e144ce" /><Relationship Type="http://schemas.openxmlformats.org/officeDocument/2006/relationships/notesMaster" Target="/ppt/notesMasters/notesMaster1.xml" Id="R347d1234660740c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ea4603e4e4e4ab8" /><Relationship Type="http://schemas.openxmlformats.org/officeDocument/2006/relationships/notesMaster" Target="/ppt/notesMasters/notesMaster1.xml" Id="Rb83c416ee7f8436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9264d959a8a4d16" /><Relationship Type="http://schemas.openxmlformats.org/officeDocument/2006/relationships/notesMaster" Target="/ppt/notesMasters/notesMaster1.xml" Id="R841978566c7e4aa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09ead05bc1747d9" /><Relationship Type="http://schemas.openxmlformats.org/officeDocument/2006/relationships/notesMaster" Target="/ppt/notesMasters/notesMaster1.xml" Id="R14d51c355f50400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9aac9fea8074aa2" /><Relationship Type="http://schemas.openxmlformats.org/officeDocument/2006/relationships/notesMaster" Target="/ppt/notesMasters/notesMaster1.xml" Id="R2b6ed28163c7463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39dcfb48cb74968" /><Relationship Type="http://schemas.openxmlformats.org/officeDocument/2006/relationships/notesMaster" Target="/ppt/notesMasters/notesMaster1.xml" Id="Rf64bfa01ae1b4f6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1a5472a328f4e30" /><Relationship Type="http://schemas.openxmlformats.org/officeDocument/2006/relationships/notesMaster" Target="/ppt/notesMasters/notesMaster1.xml" Id="R27e8278ff0714c8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f591b28007f4f8c" /><Relationship Type="http://schemas.openxmlformats.org/officeDocument/2006/relationships/notesMaster" Target="/ppt/notesMasters/notesMaster1.xml" Id="Rc7c1fffd281d47d8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c6658ae3fdd1423c" /><Relationship Type="http://schemas.openxmlformats.org/officeDocument/2006/relationships/notesMaster" Target="/ppt/notesMasters/notesMaster1.xml" Id="R64318d918ccc4616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440824281ad64e1f" /><Relationship Type="http://schemas.openxmlformats.org/officeDocument/2006/relationships/notesMaster" Target="/ppt/notesMasters/notesMaster1.xml" Id="R4aae0b154b6949ee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aea337e070964f4f" /><Relationship Type="http://schemas.openxmlformats.org/officeDocument/2006/relationships/notesMaster" Target="/ppt/notesMasters/notesMaster1.xml" Id="R55b9f666a75b476e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70a795b5e5cf4b3d" /><Relationship Type="http://schemas.openxmlformats.org/officeDocument/2006/relationships/notesMaster" Target="/ppt/notesMasters/notesMaster1.xml" Id="R83555ea9549d4da6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c5f4effda987428c" /><Relationship Type="http://schemas.openxmlformats.org/officeDocument/2006/relationships/notesMaster" Target="/ppt/notesMasters/notesMaster1.xml" Id="R643cb8ef92be47f6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ac7ff90311d54d65" /><Relationship Type="http://schemas.openxmlformats.org/officeDocument/2006/relationships/notesMaster" Target="/ppt/notesMasters/notesMaster1.xml" Id="Rb7df9fde94204f21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7890b76aecf04ef3" /><Relationship Type="http://schemas.openxmlformats.org/officeDocument/2006/relationships/notesMaster" Target="/ppt/notesMasters/notesMaster1.xml" Id="R99930c426a004b3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資料來源：115年單詞競賽_領隊線上會議通知單_姓名已填.docx。會議時間115年10月13日19時，Google Meet線上辦理。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資料來源：使用者提供之活動邀請圖，載明115年10月17日、臺北市立大學博愛校區公誠樓4樓及08:30報到、09:00開幕、09:30學生競賽。詳細各場時程仍以正式公告為準。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資料來源：event-interactive.js之現行報名名單，含賴子柔；三語別教材及當天提供紙本依使用者確認。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資料來源：使用者確認九隊、先有資格賽、首輪單淘汰；115年單詞競賽_賽制二_單淘汰.svg。固定對戰位置與時程屬規劃，不作已完成抽籤結果。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資料來源：115年10月12日裁判會議紀錄及原會議簡報；10月13日申訴對象依主辦聯繫語發後之確認。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資料來源：115年10月12日裁判會議紀錄及原會議簡報；10月13日申訴對象依主辦聯繫語發後之確認。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資料來源：115年10月12日裁判會議紀錄及原會議簡報；10月13日申訴對象依主辦聯繫語發後之確認。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資料來源：115年10月12日裁判會議紀錄及原會議簡報；10月13日申訴對象依主辦聯繫語發後之確認。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資料來源：115年10月12日裁判會議紀錄及原會議簡報；10月13日申訴對象依主辦聯繫語發後之確認。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資料來源：115年10月13日使用者明確回覆，已向語發確認「申訴只能對自己，不能針對對方」。此為會後確認，覆蓋10月12日較早的討論示例。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資料來源：115年10月12日裁判會議紀錄及原會議簡報；10月13日申訴對象依主辦聯繫語發後之確認。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資料來源：115年10月12日裁判會議紀錄及原會議簡報；10月13日申訴對象依主辦聯繫語發後之確認。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資料來源：115年10月12日裁判會議紀錄及原會議簡報；10月13日申訴對象依主辦聯繫語發後之確認。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資料來源：event-interactive.js報名名單及九隊隊輔分工。指導老師與隊輔分欄標示。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資料來源：event-interactive.js報名名單及九隊隊輔分工。原名單四隊均列鄭春美、石美齡、沈玉珍、邱惠英四位指導老師，未另行推定單一領隊。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資料來源：event-interactive.js報名名單及九隊隊輔分工。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資料來源：使用者確認三語別500句及學習詞表，當天提供紙本；現行隊輔分工。以下為帶隊準備提醒，不增訂競賽資格或處罰。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資料來源：115年10月12日裁判會議紀錄及原會議簡報；10月13日申訴對象依主辦聯繫語發後之確認。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4ddb3bcb9a64698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118e533692a4a38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9402bff959d404e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b390e3a6e594082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9583833348c4ab8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b26be1dc6a4474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2411371-B73D-4B02-8D39-A147B7018B1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3F12E2B7-0208-4ECC-9FB6-2BB8875BC95D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4CA52548-70AD-4E49-A65A-25AC7561E97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561AE60-68BF-4341-AF23-8D35F2156F9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395780F1-7973-450D-910A-D27292E174F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A2CDCDF7-59E0-4CB2-8607-7307D743432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04B319A2-1250-4632-B8BF-4E99A09CF14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11320959-CE6E-4552-A4BF-81B810A7164B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8B40F89-0136-4E62-B85C-1EDA763542C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3AA2832-01C4-4D5C-84EC-D28C133A11C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4924229c1ac46b2" /><Relationship Type="http://schemas.openxmlformats.org/officeDocument/2006/relationships/slideLayout" Target="/ppt/slideLayouts/slideLayout1.xml" Id="R08787108e86b4967" /><Relationship Type="http://schemas.openxmlformats.org/officeDocument/2006/relationships/slideLayout" Target="/ppt/slideLayouts/slideLayout2.xml" Id="R0252f56235394dd2" /><Relationship Type="http://schemas.openxmlformats.org/officeDocument/2006/relationships/slideLayout" Target="/ppt/slideLayouts/slideLayout3.xml" Id="R799cfde8c8dc453d" /><Relationship Type="http://schemas.openxmlformats.org/officeDocument/2006/relationships/slideLayout" Target="/ppt/slideLayouts/slideLayout4.xml" Id="R184760a9cc2a4677" /><Relationship Type="http://schemas.openxmlformats.org/officeDocument/2006/relationships/slideLayout" Target="/ppt/slideLayouts/slideLayout5.xml" Id="Ref13b3358e354bfb" /><Relationship Type="http://schemas.openxmlformats.org/officeDocument/2006/relationships/slideLayout" Target="/ppt/slideLayouts/slideLayout6.xml" Id="R4a40dc771fc345f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8787108e86b4967"/>
    <p:sldLayoutId xmlns:r="http://schemas.openxmlformats.org/officeDocument/2006/relationships" id="2147483650" r:id="R0252f56235394dd2"/>
    <p:sldLayoutId xmlns:r="http://schemas.openxmlformats.org/officeDocument/2006/relationships" id="2147483651" r:id="R799cfde8c8dc453d"/>
    <p:sldLayoutId xmlns:r="http://schemas.openxmlformats.org/officeDocument/2006/relationships" id="2147483652" r:id="R184760a9cc2a4677"/>
    <p:sldLayoutId xmlns:r="http://schemas.openxmlformats.org/officeDocument/2006/relationships" id="2147483653" r:id="Ref13b3358e354bfb"/>
    <p:sldLayoutId xmlns:r="http://schemas.openxmlformats.org/officeDocument/2006/relationships" id="2147483654" r:id="R4a40dc771fc345f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e59d34fa3434dda" /><Relationship Type="http://schemas.openxmlformats.org/officeDocument/2006/relationships/image" Target="/ppt/media/image.png" Id="R8d0fd0e6aa004d5d" /><Relationship Type="http://schemas.openxmlformats.org/officeDocument/2006/relationships/image" Target="/ppt/media/image2.png" Id="R7a6ead98a1854c0e" /><Relationship Type="http://schemas.openxmlformats.org/officeDocument/2006/relationships/image" Target="/ppt/media/image3.png" Id="Reb8bb3f870cc4958" /><Relationship Type="http://schemas.openxmlformats.org/officeDocument/2006/relationships/notesSlide" Target="/ppt/notesSlides/notesSlide1.xml" Id="R9fd664f7b3a3483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30eac8301fe490d" /><Relationship Type="http://schemas.openxmlformats.org/officeDocument/2006/relationships/image" Target="/ppt/media/image4.png" Id="R98259c65ff2440b3" /><Relationship Type="http://schemas.openxmlformats.org/officeDocument/2006/relationships/image" Target="/ppt/media/image5.png" Id="Re2d0fca09acf4a20" /><Relationship Type="http://schemas.openxmlformats.org/officeDocument/2006/relationships/image" Target="/ppt/media/image6.png" Id="Rcefd8b8f70594f3b" /><Relationship Type="http://schemas.openxmlformats.org/officeDocument/2006/relationships/notesSlide" Target="/ppt/notesSlides/notesSlide2.xml" Id="R6a360ac01ebc4a7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dfd0483769d4582" /><Relationship Type="http://schemas.openxmlformats.org/officeDocument/2006/relationships/image" Target="/ppt/media/image7.png" Id="R03e38ca9ad2446f0" /><Relationship Type="http://schemas.openxmlformats.org/officeDocument/2006/relationships/image" Target="/ppt/media/image8.png" Id="Ra6d9ee9a441f4124" /><Relationship Type="http://schemas.openxmlformats.org/officeDocument/2006/relationships/image" Target="/ppt/media/image9.png" Id="Rfa7b0c4c57a94dfe" /><Relationship Type="http://schemas.openxmlformats.org/officeDocument/2006/relationships/notesSlide" Target="/ppt/notesSlides/notesSlide3.xml" Id="Re0cfb68f9914485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bb03259a3df4160" /><Relationship Type="http://schemas.openxmlformats.org/officeDocument/2006/relationships/image" Target="/ppt/media/image10.png" Id="R9c31780e40834d5f" /><Relationship Type="http://schemas.openxmlformats.org/officeDocument/2006/relationships/image" Target="/ppt/media/image11.png" Id="Ra0cc44032a884154" /><Relationship Type="http://schemas.openxmlformats.org/officeDocument/2006/relationships/image" Target="/ppt/media/image12.png" Id="R35bdee6809c944c8" /><Relationship Type="http://schemas.openxmlformats.org/officeDocument/2006/relationships/notesSlide" Target="/ppt/notesSlides/notesSlide4.xml" Id="R58dd9255a6004b7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664833e0d334da6" /><Relationship Type="http://schemas.openxmlformats.org/officeDocument/2006/relationships/image" Target="/ppt/media/image13.png" Id="R9a0a97d655854d3c" /><Relationship Type="http://schemas.openxmlformats.org/officeDocument/2006/relationships/image" Target="/ppt/media/image14.png" Id="Rcf43970b0797499c" /><Relationship Type="http://schemas.openxmlformats.org/officeDocument/2006/relationships/image" Target="/ppt/media/image15.png" Id="Ra6ddd59af22c4417" /><Relationship Type="http://schemas.openxmlformats.org/officeDocument/2006/relationships/notesSlide" Target="/ppt/notesSlides/notesSlide5.xml" Id="R9dc7fa30583f4fc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75d33ad7e874831" /><Relationship Type="http://schemas.openxmlformats.org/officeDocument/2006/relationships/image" Target="/ppt/media/image16.png" Id="R586121ea2d924f05" /><Relationship Type="http://schemas.openxmlformats.org/officeDocument/2006/relationships/image" Target="/ppt/media/image17.png" Id="R94f5610befae46c9" /><Relationship Type="http://schemas.openxmlformats.org/officeDocument/2006/relationships/image" Target="/ppt/media/image18.png" Id="Rc60883a87d86442e" /><Relationship Type="http://schemas.openxmlformats.org/officeDocument/2006/relationships/notesSlide" Target="/ppt/notesSlides/notesSlide6.xml" Id="Rdee5e1cb8e6940a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3d6cc89fcc24d86" /><Relationship Type="http://schemas.openxmlformats.org/officeDocument/2006/relationships/image" Target="/ppt/media/image19.png" Id="R10de5b6ebed74d6a" /><Relationship Type="http://schemas.openxmlformats.org/officeDocument/2006/relationships/image" Target="/ppt/media/image20.png" Id="R80fb0a97e1f64250" /><Relationship Type="http://schemas.openxmlformats.org/officeDocument/2006/relationships/image" Target="/ppt/media/image21.png" Id="Rd0c133e2bfc34b89" /><Relationship Type="http://schemas.openxmlformats.org/officeDocument/2006/relationships/notesSlide" Target="/ppt/notesSlides/notesSlide7.xml" Id="R5049e542e2fd4a6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cbda9f66af04906" /><Relationship Type="http://schemas.openxmlformats.org/officeDocument/2006/relationships/image" Target="/ppt/media/image22.png" Id="R17d872532a604356" /><Relationship Type="http://schemas.openxmlformats.org/officeDocument/2006/relationships/image" Target="/ppt/media/image23.png" Id="Rb2803124fe774f12" /><Relationship Type="http://schemas.openxmlformats.org/officeDocument/2006/relationships/image" Target="/ppt/media/image24.png" Id="Rc99502c6cec64e6a" /><Relationship Type="http://schemas.openxmlformats.org/officeDocument/2006/relationships/notesSlide" Target="/ppt/notesSlides/notesSlide8.xml" Id="Rc262f2d41814482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be69b16d3984c8d" /><Relationship Type="http://schemas.openxmlformats.org/officeDocument/2006/relationships/image" Target="/ppt/media/image25.png" Id="R4f979227a9374109" /><Relationship Type="http://schemas.openxmlformats.org/officeDocument/2006/relationships/image" Target="/ppt/media/image26.png" Id="Rd20aeffbbf074f5c" /><Relationship Type="http://schemas.openxmlformats.org/officeDocument/2006/relationships/image" Target="/ppt/media/image27.png" Id="R2dd4e41443c24a09" /><Relationship Type="http://schemas.openxmlformats.org/officeDocument/2006/relationships/notesSlide" Target="/ppt/notesSlides/notesSlide9.xml" Id="Rfc7e1013f524410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b9f59293a5042ec" /><Relationship Type="http://schemas.openxmlformats.org/officeDocument/2006/relationships/image" Target="/ppt/media/image28.png" Id="Rde4e89ee055c4d3e" /><Relationship Type="http://schemas.openxmlformats.org/officeDocument/2006/relationships/image" Target="/ppt/media/image29.png" Id="Rf637b974a5ee4447" /><Relationship Type="http://schemas.openxmlformats.org/officeDocument/2006/relationships/image" Target="/ppt/media/image30.png" Id="R80d91e13dcf24c7f" /><Relationship Type="http://schemas.openxmlformats.org/officeDocument/2006/relationships/notesSlide" Target="/ppt/notesSlides/notesSlide10.xml" Id="Rc2d295c0356f4f9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7a96669ac2e4c7c" /><Relationship Type="http://schemas.openxmlformats.org/officeDocument/2006/relationships/image" Target="/ppt/media/image31.png" Id="R12412f22f73e4388" /><Relationship Type="http://schemas.openxmlformats.org/officeDocument/2006/relationships/image" Target="/ppt/media/image32.png" Id="R1a73d422d91146d8" /><Relationship Type="http://schemas.openxmlformats.org/officeDocument/2006/relationships/image" Target="/ppt/media/image33.png" Id="Rd29aea81de364255" /><Relationship Type="http://schemas.openxmlformats.org/officeDocument/2006/relationships/notesSlide" Target="/ppt/notesSlides/notesSlide11.xml" Id="R8d1d34ca50b5496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9dd3c5fbd8a402a" /><Relationship Type="http://schemas.openxmlformats.org/officeDocument/2006/relationships/image" Target="/ppt/media/image34.png" Id="R6386b9d598fb457b" /><Relationship Type="http://schemas.openxmlformats.org/officeDocument/2006/relationships/image" Target="/ppt/media/image35.png" Id="Rdbfad35c9615405d" /><Relationship Type="http://schemas.openxmlformats.org/officeDocument/2006/relationships/image" Target="/ppt/media/image36.png" Id="Rc9bd8ef814bc4d4a" /><Relationship Type="http://schemas.openxmlformats.org/officeDocument/2006/relationships/notesSlide" Target="/ppt/notesSlides/notesSlide12.xml" Id="Rcaf98ec7104644c9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d6aec979ddd46f5" /><Relationship Type="http://schemas.openxmlformats.org/officeDocument/2006/relationships/image" Target="/ppt/media/image37.png" Id="R88cf10e8f8e1407c" /><Relationship Type="http://schemas.openxmlformats.org/officeDocument/2006/relationships/image" Target="/ppt/media/image38.png" Id="R5ea82deb355f4b62" /><Relationship Type="http://schemas.openxmlformats.org/officeDocument/2006/relationships/image" Target="/ppt/media/image39.png" Id="R408459cdb0dd4c38" /><Relationship Type="http://schemas.openxmlformats.org/officeDocument/2006/relationships/notesSlide" Target="/ppt/notesSlides/notesSlide13.xml" Id="R6f97b31297864a1c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ae1207914cd4f73" /><Relationship Type="http://schemas.openxmlformats.org/officeDocument/2006/relationships/image" Target="/ppt/media/image40.png" Id="R0ddf817beea04bd7" /><Relationship Type="http://schemas.openxmlformats.org/officeDocument/2006/relationships/image" Target="/ppt/media/image41.png" Id="R425e4b923d8c4ccd" /><Relationship Type="http://schemas.openxmlformats.org/officeDocument/2006/relationships/image" Target="/ppt/media/image42.png" Id="Rfc8112d95bde4098" /><Relationship Type="http://schemas.openxmlformats.org/officeDocument/2006/relationships/notesSlide" Target="/ppt/notesSlides/notesSlide14.xml" Id="R5848413b94744d03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1978e140c394f4f" /><Relationship Type="http://schemas.openxmlformats.org/officeDocument/2006/relationships/image" Target="/ppt/media/image43.png" Id="R36e06b32db0f43cf" /><Relationship Type="http://schemas.openxmlformats.org/officeDocument/2006/relationships/image" Target="/ppt/media/image44.png" Id="R33985775e2404437" /><Relationship Type="http://schemas.openxmlformats.org/officeDocument/2006/relationships/image" Target="/ppt/media/image45.png" Id="R1c95d86e3eb6457a" /><Relationship Type="http://schemas.openxmlformats.org/officeDocument/2006/relationships/notesSlide" Target="/ppt/notesSlides/notesSlide15.xml" Id="R56ed19c3b6d94cf9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20c9d51f3ca4eac" /><Relationship Type="http://schemas.openxmlformats.org/officeDocument/2006/relationships/image" Target="/ppt/media/image46.png" Id="R6a2dc48ad0c941d4" /><Relationship Type="http://schemas.openxmlformats.org/officeDocument/2006/relationships/image" Target="/ppt/media/image47.png" Id="R45252ea60e3841ad" /><Relationship Type="http://schemas.openxmlformats.org/officeDocument/2006/relationships/image" Target="/ppt/media/image48.png" Id="R10c0f26710a045af" /><Relationship Type="http://schemas.openxmlformats.org/officeDocument/2006/relationships/notesSlide" Target="/ppt/notesSlides/notesSlide16.xml" Id="R78b6b742cc7f4978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193da6975a24be3" /><Relationship Type="http://schemas.openxmlformats.org/officeDocument/2006/relationships/image" Target="/ppt/media/image49.png" Id="Rcdaa5ee1daf24494" /><Relationship Type="http://schemas.openxmlformats.org/officeDocument/2006/relationships/image" Target="/ppt/media/image50.png" Id="Ra04a4503da5646b0" /><Relationship Type="http://schemas.openxmlformats.org/officeDocument/2006/relationships/image" Target="/ppt/media/image51.png" Id="Rb947cc4475d84bfa" /><Relationship Type="http://schemas.openxmlformats.org/officeDocument/2006/relationships/notesSlide" Target="/ppt/notesSlides/notesSlide17.xml" Id="R8878c75a38b64d1b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48b7f4f3b7944dd" /><Relationship Type="http://schemas.openxmlformats.org/officeDocument/2006/relationships/image" Target="/ppt/media/image52.png" Id="R4c3f323ca841468f" /><Relationship Type="http://schemas.openxmlformats.org/officeDocument/2006/relationships/image" Target="/ppt/media/image53.png" Id="Ra687180e666348ca" /><Relationship Type="http://schemas.openxmlformats.org/officeDocument/2006/relationships/image" Target="/ppt/media/image54.png" Id="R3580ca64a1174712" /><Relationship Type="http://schemas.openxmlformats.org/officeDocument/2006/relationships/notesSlide" Target="/ppt/notesSlides/notesSlide18.xml" Id="R5cf2805e81c24d54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3D47F4-478E-4243-B1E5-76BADCA0118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d0fd0e6aa004d5d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A036A4-4E68-4AE3-A2FD-604590432B5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6ead98a1854c0e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533400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7A756D-6D05-459A-94E8-D62AD4EB93D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b8bb3f870cc4958"/>
          <a:stretch xmlns:a="http://schemas.openxmlformats.org/drawingml/2006/main"/>
        </p:blipFill>
        <p:spPr>
          <a:xfrm xmlns:a="http://schemas.openxmlformats.org/drawingml/2006/main">
            <a:off x="0" y="6324600"/>
            <a:ext cx="12192000" cy="5334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26E77F-B900-41F4-95DE-B0395DB7C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904875"/>
            <a:ext cx="571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21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pPr>
            <a:r>
              <a:rPr sz="21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2D21B5-92B8-4365-A070-EACE6551F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857250"/>
            <a:ext cx="9810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30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30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pPr>
            <a:r>
              <a:rPr sz="30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rPr>
              <a:t>領隊會議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428F45-F2A6-4B5C-9B36-DDA4ACAAF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905500"/>
            <a:ext cx="1000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2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pPr>
            <a:r>
              <a:rPr sz="12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rPr>
              <a:t>115 年臺北市原住民族學生語言競賽　領隊會議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4B3706-3E8C-4BB1-8FE0-1307F2836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095500"/>
            <a:ext cx="9525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3150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ctr">
              <a:defRPr sz="3150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pPr>
            <a:r>
              <a:rPr sz="3150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rPr>
              <a:t>115 年度單詞競賽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3AF7F4-3EB6-4543-91DE-BFE0952CB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000375"/>
            <a:ext cx="9525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57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ctr">
              <a:defRPr sz="57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pPr>
            <a:r>
              <a:rPr sz="57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rPr>
              <a:t>領隊會議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C84091-662D-4FD9-93FB-13F3854D8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48175"/>
            <a:ext cx="9525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2025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ctr">
              <a:defRPr sz="2025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pPr>
            <a:r>
              <a:rPr sz="2025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rPr>
              <a:t>115 年 10 月 13 日（二）19:00　線上會議</a:t>
            </a:r>
          </a:p>
        </p:txBody>
      </p:sp>
    </p:spTree>
    <p:extLst>
      <p:ext uri="{BB962C8B-B14F-4D97-AF65-F5344CB8AC3E}">
        <p14:creationId xmlns:p14="http://schemas.microsoft.com/office/powerpoint/2010/main" val="974035066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74C0D6-0BE8-4897-8D68-458FD9EBA67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259c65ff2440b3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0796B0-5026-4151-955A-7AAFF845310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d0fca09acf4a20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533400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F46B310-6A73-4119-B0F0-6D98131735A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fd8b8f70594f3b"/>
          <a:stretch xmlns:a="http://schemas.openxmlformats.org/drawingml/2006/main"/>
        </p:blipFill>
        <p:spPr>
          <a:xfrm xmlns:a="http://schemas.openxmlformats.org/drawingml/2006/main">
            <a:off x="0" y="6324600"/>
            <a:ext cx="12192000" cy="5334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584E4B-3AE9-483D-91C1-AD5543A7E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904875"/>
            <a:ext cx="571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21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pPr>
            <a:r>
              <a:rPr sz="21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rPr>
              <a:t>02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9ADA9B-4C71-4AB4-8280-CF38901DF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857250"/>
            <a:ext cx="9810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30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30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pPr>
            <a:r>
              <a:rPr sz="30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rPr>
              <a:t>比賽當日資訊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36552A-64CB-4590-AB77-495FFF01B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905500"/>
            <a:ext cx="1000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2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pPr>
            <a:r>
              <a:rPr sz="12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rPr>
              <a:t>115 年臺北市原住民族學生語言競賽　領隊會議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80BEB9-15DA-4845-90CF-11724A648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952625"/>
            <a:ext cx="10382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3450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3450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pPr>
            <a:r>
              <a:rPr sz="3450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rPr>
              <a:t>10 月 17 日（六）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E3EB56-C9F6-483C-BBD3-85A3BD1D8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762250"/>
            <a:ext cx="1047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325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pPr>
            <a:r>
              <a:rPr sz="2325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rPr>
              <a:t>臺北市立大學博愛校區　公誠樓 4 樓</a:t>
            </a:r>
          </a:p>
        </p:txBody>
      </p:sp>
      <p:graphicFrame>
        <p:nvGraphicFrame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BEF33DC-2B37-44CB-BFA5-5E2899DD856F}"/>
              </a:ext>
            </a:extLst>
          </p:cNvPr>
          <p:cNvGraphicFramePr/>
          <p:nvPr/>
        </p:nvGraphicFramePr>
        <p:xfrm>
          <a:off xmlns:a="http://schemas.openxmlformats.org/drawingml/2006/main" x="838200" y="3714750"/>
          <a:ext xmlns:a="http://schemas.openxmlformats.org/drawingml/2006/main" cx="10515600" cy="12192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505200"/>
                <a:gridCol w="3505200"/>
                <a:gridCol w="3505200"/>
              </a:tblGrid>
              <a:tr h="609600">
                <a:tc>
                  <a:txBody>
                    <a:bodyPr lIns="114300" tIns="114300" rIns="114300" bIns="114300"/>
                    <a:lstStyle/>
                    <a:p>
                      <a:r>
                        <a:rPr sz="1650" b="1">
                          <a:solidFill>
                            <a:srgbClr val="A77C34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08:30–09:00</a:t>
                      </a:r>
                    </a:p>
                  </a:txBody>
                  <a:tcPr marL="91440" marR="91440" marT="45720" marB="45720" anchor="ctr">
                    <a:lnL w="6191">
                      <a:solidFill>
                        <a:srgbClr val="D8C8BD"/>
                      </a:solidFill>
                      <a:prstDash val="solid"/>
                    </a:lnL>
                    <a:lnR w="6191">
                      <a:solidFill>
                        <a:srgbClr val="D8C8BD"/>
                      </a:solidFill>
                      <a:prstDash val="solid"/>
                    </a:lnR>
                    <a:lnT w="6191">
                      <a:solidFill>
                        <a:srgbClr val="D8C8BD"/>
                      </a:solidFill>
                      <a:prstDash val="solid"/>
                    </a:lnT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EEE4DB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1650" b="1">
                          <a:solidFill>
                            <a:srgbClr val="A77C34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09:00–09:15</a:t>
                      </a:r>
                    </a:p>
                  </a:txBody>
                  <a:tcPr marL="91440" marR="91440" marT="45720" marB="45720" anchor="ctr">
                    <a:lnR w="6191">
                      <a:solidFill>
                        <a:srgbClr val="D8C8BD"/>
                      </a:solidFill>
                      <a:prstDash val="solid"/>
                    </a:lnR>
                    <a:lnT w="6191">
                      <a:solidFill>
                        <a:srgbClr val="D8C8BD"/>
                      </a:solidFill>
                      <a:prstDash val="solid"/>
                    </a:lnT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EEE4DB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1650" b="1">
                          <a:solidFill>
                            <a:srgbClr val="A77C34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09:30 起</a:t>
                      </a:r>
                    </a:p>
                  </a:txBody>
                  <a:tcPr marL="91440" marR="91440" marT="45720" marB="45720" anchor="ctr">
                    <a:lnR w="6191">
                      <a:solidFill>
                        <a:srgbClr val="D8C8BD"/>
                      </a:solidFill>
                      <a:prstDash val="solid"/>
                    </a:lnR>
                    <a:lnT w="6191">
                      <a:solidFill>
                        <a:srgbClr val="D8C8BD"/>
                      </a:solidFill>
                      <a:prstDash val="solid"/>
                    </a:lnT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EEE4DB"/>
                    </a:solidFill>
                  </a:tcPr>
                </a:tc>
              </a:tr>
              <a:tr h="609600">
                <a:tc>
                  <a:txBody>
                    <a:bodyPr lIns="114300" tIns="114300" rIns="114300" bIns="114300"/>
                    <a:lstStyle/>
                    <a:p>
                      <a:r>
                        <a:rPr sz="2025" b="0">
                          <a:solidFill>
                            <a:srgbClr val="302B29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競賽隊伍報到</a:t>
                      </a:r>
                    </a:p>
                  </a:txBody>
                  <a:tcPr marL="91440" marR="91440" marT="45720" marB="45720" anchor="ctr">
                    <a:lnL w="6191">
                      <a:solidFill>
                        <a:srgbClr val="D8C8BD"/>
                      </a:solidFill>
                      <a:prstDash val="solid"/>
                    </a:lnL>
                    <a:lnR w="6191">
                      <a:solidFill>
                        <a:srgbClr val="D8C8BD"/>
                      </a:solidFill>
                      <a:prstDash val="solid"/>
                    </a:lnR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FAF7F3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2025" b="0">
                          <a:solidFill>
                            <a:srgbClr val="302B29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開幕式及規則說明</a:t>
                      </a:r>
                    </a:p>
                  </a:txBody>
                  <a:tcPr marL="91440" marR="91440" marT="45720" marB="45720" anchor="ctr">
                    <a:lnR w="6191">
                      <a:solidFill>
                        <a:srgbClr val="D8C8BD"/>
                      </a:solidFill>
                      <a:prstDash val="solid"/>
                    </a:lnR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FAF7F3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2025" b="0">
                          <a:solidFill>
                            <a:srgbClr val="302B29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學生競賽</a:t>
                      </a:r>
                    </a:p>
                  </a:txBody>
                  <a:tcPr marL="91440" marR="91440" marT="45720" marB="45720" anchor="ctr">
                    <a:lnR w="6191">
                      <a:solidFill>
                        <a:srgbClr val="D8C8BD"/>
                      </a:solidFill>
                      <a:prstDash val="solid"/>
                    </a:lnR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FAF7F3"/>
                    </a:solidFill>
                  </a:tcPr>
                </a:tc>
              </a:tr>
            </a:tbl>
          </a:graphicData>
        </a:graphic>
      </p:graphicFrame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BD801F-3E1B-4A45-BB1E-DE9687606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324475"/>
            <a:ext cx="10477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A73344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A73344"/>
                </a:solidFill>
                <a:latin typeface="Noto Serif TC"/>
                <a:ea typeface="Noto Serif TC"/>
                <a:cs typeface="Noto Serif TC"/>
              </a:defRPr>
            </a:pPr>
            <a:r>
              <a:rPr sz="1650" b="0">
                <a:solidFill>
                  <a:srgbClr val="A73344"/>
                </a:solidFill>
                <a:latin typeface="Noto Serif TC"/>
                <a:ea typeface="Noto Serif TC"/>
                <a:cs typeface="Noto Serif TC"/>
              </a:rPr>
              <a:t>各隊場次、教室及集合時間，以正式賽程與現場通知為準</a:t>
            </a:r>
          </a:p>
        </p:txBody>
      </p:sp>
    </p:spTree>
    <p:extLst>
      <p:ext uri="{BB962C8B-B14F-4D97-AF65-F5344CB8AC3E}">
        <p14:creationId xmlns:p14="http://schemas.microsoft.com/office/powerpoint/2010/main" val="782748113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DD2F70-0C01-4C8A-B38F-77506D29874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e38ca9ad2446f0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EF633B-8E36-4971-9BFA-9E03B83F5E3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d9ee9a441f4124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533400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3FEEC9-91C2-45A8-A84C-9E80029F63A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7b0c4c57a94dfe"/>
          <a:stretch xmlns:a="http://schemas.openxmlformats.org/drawingml/2006/main"/>
        </p:blipFill>
        <p:spPr>
          <a:xfrm xmlns:a="http://schemas.openxmlformats.org/drawingml/2006/main">
            <a:off x="0" y="6324600"/>
            <a:ext cx="12192000" cy="5334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CAF319-181D-40E5-BE13-BB845BCCA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904875"/>
            <a:ext cx="571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21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pPr>
            <a:r>
              <a:rPr sz="21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rPr>
              <a:t>03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76CC22-9130-4E84-8CA4-80D8B9218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857250"/>
            <a:ext cx="9810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30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30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pPr>
            <a:r>
              <a:rPr sz="30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rPr>
              <a:t>九隊參賽與教材語別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3C8BAC-B0AA-4B86-9B43-D1156442C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905500"/>
            <a:ext cx="1000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2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pPr>
            <a:r>
              <a:rPr sz="12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rPr>
              <a:t>115 年臺北市原住民族學生語言競賽　領隊會議</a:t>
            </a:r>
          </a:p>
        </p:txBody>
      </p:sp>
      <p:graphicFrame>
        <p:nvGraphicFrame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75B24D-3F94-4375-BDC3-FC649074AFCE}"/>
              </a:ext>
            </a:extLst>
          </p:cNvPr>
          <p:cNvGraphicFramePr/>
          <p:nvPr/>
        </p:nvGraphicFramePr>
        <p:xfrm>
          <a:off xmlns:a="http://schemas.openxmlformats.org/drawingml/2006/main" x="838200" y="2000250"/>
          <a:ext xmlns:a="http://schemas.openxmlformats.org/drawingml/2006/main" cx="10515600" cy="3048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6324600"/>
                <a:gridCol w="2095500"/>
                <a:gridCol w="2095500"/>
              </a:tblGrid>
              <a:tr h="762000">
                <a:tc>
                  <a:txBody>
                    <a:bodyPr lIns="114300" tIns="114300" rIns="114300" bIns="114300"/>
                    <a:lstStyle/>
                    <a:p>
                      <a:r>
                        <a:rPr sz="1650" b="1">
                          <a:solidFill>
                            <a:srgbClr val="A77C34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參賽語別</a:t>
                      </a:r>
                    </a:p>
                  </a:txBody>
                  <a:tcPr marL="91440" marR="91440" marT="45720" marB="45720" anchor="ctr">
                    <a:lnL w="6191">
                      <a:solidFill>
                        <a:srgbClr val="D8C8BD"/>
                      </a:solidFill>
                      <a:prstDash val="solid"/>
                    </a:lnL>
                    <a:lnR w="6191">
                      <a:solidFill>
                        <a:srgbClr val="D8C8BD"/>
                      </a:solidFill>
                      <a:prstDash val="solid"/>
                    </a:lnR>
                    <a:lnT w="6191">
                      <a:solidFill>
                        <a:srgbClr val="D8C8BD"/>
                      </a:solidFill>
                      <a:prstDash val="solid"/>
                    </a:lnT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EEE4DB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1650" b="1">
                          <a:solidFill>
                            <a:srgbClr val="A77C34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隊伍</a:t>
                      </a:r>
                    </a:p>
                  </a:txBody>
                  <a:tcPr marL="91440" marR="91440" marT="45720" marB="45720" anchor="ctr">
                    <a:lnR w="6191">
                      <a:solidFill>
                        <a:srgbClr val="D8C8BD"/>
                      </a:solidFill>
                      <a:prstDash val="solid"/>
                    </a:lnR>
                    <a:lnT w="6191">
                      <a:solidFill>
                        <a:srgbClr val="D8C8BD"/>
                      </a:solidFill>
                      <a:prstDash val="solid"/>
                    </a:lnT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EEE4DB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1650" b="1">
                          <a:solidFill>
                            <a:srgbClr val="A77C34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學生</a:t>
                      </a:r>
                    </a:p>
                  </a:txBody>
                  <a:tcPr marL="91440" marR="91440" marT="45720" marB="45720" anchor="ctr">
                    <a:lnR w="6191">
                      <a:solidFill>
                        <a:srgbClr val="D8C8BD"/>
                      </a:solidFill>
                      <a:prstDash val="solid"/>
                    </a:lnR>
                    <a:lnT w="6191">
                      <a:solidFill>
                        <a:srgbClr val="D8C8BD"/>
                      </a:solidFill>
                      <a:prstDash val="solid"/>
                    </a:lnT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EEE4DB"/>
                    </a:solidFill>
                  </a:tcPr>
                </a:tc>
              </a:tr>
              <a:tr h="762000">
                <a:tc>
                  <a:txBody>
                    <a:bodyPr lIns="114300" tIns="114300" rIns="114300" bIns="114300"/>
                    <a:lstStyle/>
                    <a:p>
                      <a:r>
                        <a:rPr sz="2325" b="0">
                          <a:solidFill>
                            <a:srgbClr val="302B29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賽考利克泰雅語</a:t>
                      </a:r>
                    </a:p>
                  </a:txBody>
                  <a:tcPr marL="91440" marR="91440" marT="45720" marB="45720" anchor="ctr">
                    <a:lnL w="6191">
                      <a:solidFill>
                        <a:srgbClr val="D8C8BD"/>
                      </a:solidFill>
                      <a:prstDash val="solid"/>
                    </a:lnL>
                    <a:lnR w="6191">
                      <a:solidFill>
                        <a:srgbClr val="D8C8BD"/>
                      </a:solidFill>
                      <a:prstDash val="solid"/>
                    </a:lnR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FAF7F3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2325" b="0">
                          <a:solidFill>
                            <a:srgbClr val="302B29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4 隊</a:t>
                      </a:r>
                    </a:p>
                  </a:txBody>
                  <a:tcPr marL="91440" marR="91440" marT="45720" marB="45720" anchor="ctr">
                    <a:lnR w="6191">
                      <a:solidFill>
                        <a:srgbClr val="D8C8BD"/>
                      </a:solidFill>
                      <a:prstDash val="solid"/>
                    </a:lnR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FAF7F3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2325" b="0">
                          <a:solidFill>
                            <a:srgbClr val="302B29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23 位</a:t>
                      </a:r>
                    </a:p>
                  </a:txBody>
                  <a:tcPr marL="91440" marR="91440" marT="45720" marB="45720" anchor="ctr">
                    <a:lnR w="6191">
                      <a:solidFill>
                        <a:srgbClr val="D8C8BD"/>
                      </a:solidFill>
                      <a:prstDash val="solid"/>
                    </a:lnR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FAF7F3"/>
                    </a:solidFill>
                  </a:tcPr>
                </a:tc>
              </a:tr>
              <a:tr h="762000">
                <a:tc>
                  <a:txBody>
                    <a:bodyPr lIns="114300" tIns="114300" rIns="114300" bIns="114300"/>
                    <a:lstStyle/>
                    <a:p>
                      <a:r>
                        <a:rPr sz="2325" b="0">
                          <a:solidFill>
                            <a:srgbClr val="302B29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東排灣語</a:t>
                      </a:r>
                    </a:p>
                  </a:txBody>
                  <a:tcPr marL="91440" marR="91440" marT="45720" marB="45720" anchor="ctr">
                    <a:lnL w="6191">
                      <a:solidFill>
                        <a:srgbClr val="D8C8BD"/>
                      </a:solidFill>
                      <a:prstDash val="solid"/>
                    </a:lnL>
                    <a:lnR w="6191">
                      <a:solidFill>
                        <a:srgbClr val="D8C8BD"/>
                      </a:solidFill>
                      <a:prstDash val="solid"/>
                    </a:lnR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FAF7F3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2325" b="0">
                          <a:solidFill>
                            <a:srgbClr val="302B29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4 隊</a:t>
                      </a:r>
                    </a:p>
                  </a:txBody>
                  <a:tcPr marL="91440" marR="91440" marT="45720" marB="45720" anchor="ctr">
                    <a:lnR w="6191">
                      <a:solidFill>
                        <a:srgbClr val="D8C8BD"/>
                      </a:solidFill>
                      <a:prstDash val="solid"/>
                    </a:lnR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FAF7F3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2325" b="0">
                          <a:solidFill>
                            <a:srgbClr val="302B29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25 位</a:t>
                      </a:r>
                    </a:p>
                  </a:txBody>
                  <a:tcPr marL="91440" marR="91440" marT="45720" marB="45720" anchor="ctr">
                    <a:lnR w="6191">
                      <a:solidFill>
                        <a:srgbClr val="D8C8BD"/>
                      </a:solidFill>
                      <a:prstDash val="solid"/>
                    </a:lnR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FAF7F3"/>
                    </a:solidFill>
                  </a:tcPr>
                </a:tc>
              </a:tr>
              <a:tr h="762000">
                <a:tc>
                  <a:txBody>
                    <a:bodyPr lIns="114300" tIns="114300" rIns="114300" bIns="114300"/>
                    <a:lstStyle/>
                    <a:p>
                      <a:r>
                        <a:rPr sz="2325" b="0">
                          <a:solidFill>
                            <a:srgbClr val="302B29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太魯閣族語</a:t>
                      </a:r>
                    </a:p>
                  </a:txBody>
                  <a:tcPr marL="91440" marR="91440" marT="45720" marB="45720" anchor="ctr">
                    <a:lnL w="6191">
                      <a:solidFill>
                        <a:srgbClr val="D8C8BD"/>
                      </a:solidFill>
                      <a:prstDash val="solid"/>
                    </a:lnL>
                    <a:lnR w="6191">
                      <a:solidFill>
                        <a:srgbClr val="D8C8BD"/>
                      </a:solidFill>
                      <a:prstDash val="solid"/>
                    </a:lnR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FAF7F3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2325" b="0">
                          <a:solidFill>
                            <a:srgbClr val="302B29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1 隊</a:t>
                      </a:r>
                    </a:p>
                  </a:txBody>
                  <a:tcPr marL="91440" marR="91440" marT="45720" marB="45720" anchor="ctr">
                    <a:lnR w="6191">
                      <a:solidFill>
                        <a:srgbClr val="D8C8BD"/>
                      </a:solidFill>
                      <a:prstDash val="solid"/>
                    </a:lnR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FAF7F3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2325" b="0">
                          <a:solidFill>
                            <a:srgbClr val="302B29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5 位</a:t>
                      </a:r>
                    </a:p>
                  </a:txBody>
                  <a:tcPr marL="91440" marR="91440" marT="45720" marB="45720" anchor="ctr">
                    <a:lnR w="6191">
                      <a:solidFill>
                        <a:srgbClr val="D8C8BD"/>
                      </a:solidFill>
                      <a:prstDash val="solid"/>
                    </a:lnR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FAF7F3"/>
                    </a:solidFill>
                  </a:tcPr>
                </a:tc>
              </a:tr>
            </a:tbl>
          </a:graphicData>
        </a:graphic>
      </p:graphicFrame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6C6914-0F10-4EC0-914D-F51C3A8FC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324475"/>
            <a:ext cx="10477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A73344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A73344"/>
                </a:solidFill>
                <a:latin typeface="Noto Serif TC"/>
                <a:ea typeface="Noto Serif TC"/>
                <a:cs typeface="Noto Serif TC"/>
              </a:defRPr>
            </a:pPr>
            <a:r>
              <a:rPr sz="1650" b="0">
                <a:solidFill>
                  <a:srgbClr val="A73344"/>
                </a:solidFill>
                <a:latin typeface="Noto Serif TC"/>
                <a:ea typeface="Noto Serif TC"/>
                <a:cs typeface="Noto Serif TC"/>
              </a:rPr>
              <a:t>共 9 隊、53 位學生；實際出賽人員請依核定名單確認</a:t>
            </a:r>
          </a:p>
        </p:txBody>
      </p:sp>
    </p:spTree>
    <p:extLst>
      <p:ext uri="{BB962C8B-B14F-4D97-AF65-F5344CB8AC3E}">
        <p14:creationId xmlns:p14="http://schemas.microsoft.com/office/powerpoint/2010/main" val="1972268737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13BBA4-C031-47BE-B259-9A08528C927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c31780e40834d5f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6B233F-C5D4-46D2-8B4F-08060691618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cc44032a884154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533400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66E664D-7016-4CC7-82AC-B7004C89FF2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bdee6809c944c8"/>
          <a:stretch xmlns:a="http://schemas.openxmlformats.org/drawingml/2006/main"/>
        </p:blipFill>
        <p:spPr>
          <a:xfrm xmlns:a="http://schemas.openxmlformats.org/drawingml/2006/main">
            <a:off x="0" y="6324600"/>
            <a:ext cx="12192000" cy="5334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EBAD13-19FE-429F-8061-8583CC57D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904875"/>
            <a:ext cx="571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21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pPr>
            <a:r>
              <a:rPr sz="21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rPr>
              <a:t>04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300B73-EACC-4A18-A10F-732B18918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857250"/>
            <a:ext cx="9810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30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30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pPr>
            <a:r>
              <a:rPr sz="30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rPr>
              <a:t>資格賽與單淘汰賽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A4C8CC-7EBE-4666-A895-51380D497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905500"/>
            <a:ext cx="1000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2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pPr>
            <a:r>
              <a:rPr sz="12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rPr>
              <a:t>115 年臺北市原住民族學生語言競賽　領隊會議</a:t>
            </a:r>
          </a:p>
        </p:txBody>
      </p:sp>
      <p:graphicFrame>
        <p:nvGraphicFrame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23978D-8E8C-4D73-8624-1D9A594EC3FE}"/>
              </a:ext>
            </a:extLst>
          </p:cNvPr>
          <p:cNvGraphicFramePr/>
          <p:nvPr/>
        </p:nvGraphicFramePr>
        <p:xfrm>
          <a:off xmlns:a="http://schemas.openxmlformats.org/drawingml/2006/main" x="838200" y="1952625"/>
          <a:ext xmlns:a="http://schemas.openxmlformats.org/drawingml/2006/main" cx="10515600" cy="3095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238375"/>
                <a:gridCol w="1428750"/>
                <a:gridCol w="6848475"/>
              </a:tblGrid>
              <a:tr h="619125">
                <a:tc>
                  <a:txBody>
                    <a:bodyPr lIns="114300" tIns="114300" rIns="114300" bIns="114300"/>
                    <a:lstStyle/>
                    <a:p>
                      <a:r>
                        <a:rPr sz="1650" b="1">
                          <a:solidFill>
                            <a:srgbClr val="A77C34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階段</a:t>
                      </a:r>
                    </a:p>
                  </a:txBody>
                  <a:tcPr marL="91440" marR="91440" marT="45720" marB="45720" anchor="ctr">
                    <a:lnL w="6191">
                      <a:solidFill>
                        <a:srgbClr val="D8C8BD"/>
                      </a:solidFill>
                      <a:prstDash val="solid"/>
                    </a:lnL>
                    <a:lnR w="6191">
                      <a:solidFill>
                        <a:srgbClr val="D8C8BD"/>
                      </a:solidFill>
                      <a:prstDash val="solid"/>
                    </a:lnR>
                    <a:lnT w="6191">
                      <a:solidFill>
                        <a:srgbClr val="D8C8BD"/>
                      </a:solidFill>
                      <a:prstDash val="solid"/>
                    </a:lnT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EEE4DB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1650" b="1">
                          <a:solidFill>
                            <a:srgbClr val="A77C34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場次</a:t>
                      </a:r>
                    </a:p>
                  </a:txBody>
                  <a:tcPr marL="91440" marR="91440" marT="45720" marB="45720" anchor="ctr">
                    <a:lnR w="6191">
                      <a:solidFill>
                        <a:srgbClr val="D8C8BD"/>
                      </a:solidFill>
                      <a:prstDash val="solid"/>
                    </a:lnR>
                    <a:lnT w="6191">
                      <a:solidFill>
                        <a:srgbClr val="D8C8BD"/>
                      </a:solidFill>
                      <a:prstDash val="solid"/>
                    </a:lnT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EEE4DB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1650" b="1">
                          <a:solidFill>
                            <a:srgbClr val="A77C34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晉級方式</a:t>
                      </a:r>
                    </a:p>
                  </a:txBody>
                  <a:tcPr marL="91440" marR="91440" marT="45720" marB="45720" anchor="ctr">
                    <a:lnR w="6191">
                      <a:solidFill>
                        <a:srgbClr val="D8C8BD"/>
                      </a:solidFill>
                      <a:prstDash val="solid"/>
                    </a:lnR>
                    <a:lnT w="6191">
                      <a:solidFill>
                        <a:srgbClr val="D8C8BD"/>
                      </a:solidFill>
                      <a:prstDash val="solid"/>
                    </a:lnT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EEE4DB"/>
                    </a:solidFill>
                  </a:tcPr>
                </a:tc>
              </a:tr>
              <a:tr h="619125">
                <a:tc>
                  <a:txBody>
                    <a:bodyPr lIns="114300" tIns="114300" rIns="114300" bIns="114300"/>
                    <a:lstStyle/>
                    <a:p>
                      <a:r>
                        <a:rPr sz="1875" b="0">
                          <a:solidFill>
                            <a:srgbClr val="302B29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資格賽</a:t>
                      </a:r>
                    </a:p>
                  </a:txBody>
                  <a:tcPr marL="91440" marR="91440" marT="45720" marB="45720" anchor="ctr">
                    <a:lnL w="6191">
                      <a:solidFill>
                        <a:srgbClr val="D8C8BD"/>
                      </a:solidFill>
                      <a:prstDash val="solid"/>
                    </a:lnL>
                    <a:lnR w="6191">
                      <a:solidFill>
                        <a:srgbClr val="D8C8BD"/>
                      </a:solidFill>
                      <a:prstDash val="solid"/>
                    </a:lnR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FAF7F3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1875" b="0">
                          <a:solidFill>
                            <a:srgbClr val="302B29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1 場</a:t>
                      </a:r>
                    </a:p>
                  </a:txBody>
                  <a:tcPr marL="91440" marR="91440" marT="45720" marB="45720" anchor="ctr">
                    <a:lnR w="6191">
                      <a:solidFill>
                        <a:srgbClr val="D8C8BD"/>
                      </a:solidFill>
                      <a:prstDash val="solid"/>
                    </a:lnR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FAF7F3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1875" b="0">
                          <a:solidFill>
                            <a:srgbClr val="302B29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2 隊先賽，勝隊取得八強席次</a:t>
                      </a:r>
                    </a:p>
                  </a:txBody>
                  <a:tcPr marL="91440" marR="91440" marT="45720" marB="45720" anchor="ctr">
                    <a:lnR w="6191">
                      <a:solidFill>
                        <a:srgbClr val="D8C8BD"/>
                      </a:solidFill>
                      <a:prstDash val="solid"/>
                    </a:lnR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FAF7F3"/>
                    </a:solidFill>
                  </a:tcPr>
                </a:tc>
              </a:tr>
              <a:tr h="619125">
                <a:tc>
                  <a:txBody>
                    <a:bodyPr lIns="114300" tIns="114300" rIns="114300" bIns="114300"/>
                    <a:lstStyle/>
                    <a:p>
                      <a:r>
                        <a:rPr sz="1875" b="0">
                          <a:solidFill>
                            <a:srgbClr val="302B29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八強賽</a:t>
                      </a:r>
                    </a:p>
                  </a:txBody>
                  <a:tcPr marL="91440" marR="91440" marT="45720" marB="45720" anchor="ctr">
                    <a:lnL w="6191">
                      <a:solidFill>
                        <a:srgbClr val="D8C8BD"/>
                      </a:solidFill>
                      <a:prstDash val="solid"/>
                    </a:lnL>
                    <a:lnR w="6191">
                      <a:solidFill>
                        <a:srgbClr val="D8C8BD"/>
                      </a:solidFill>
                      <a:prstDash val="solid"/>
                    </a:lnR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FAF7F3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1875" b="0">
                          <a:solidFill>
                            <a:srgbClr val="302B29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4 場</a:t>
                      </a:r>
                    </a:p>
                  </a:txBody>
                  <a:tcPr marL="91440" marR="91440" marT="45720" marB="45720" anchor="ctr">
                    <a:lnR w="6191">
                      <a:solidFill>
                        <a:srgbClr val="D8C8BD"/>
                      </a:solidFill>
                      <a:prstDash val="solid"/>
                    </a:lnR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FAF7F3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1875" b="0">
                          <a:solidFill>
                            <a:srgbClr val="302B29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資格賽勝隊與其餘 7 隊參賽</a:t>
                      </a:r>
                    </a:p>
                  </a:txBody>
                  <a:tcPr marL="91440" marR="91440" marT="45720" marB="45720" anchor="ctr">
                    <a:lnR w="6191">
                      <a:solidFill>
                        <a:srgbClr val="D8C8BD"/>
                      </a:solidFill>
                      <a:prstDash val="solid"/>
                    </a:lnR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FAF7F3"/>
                    </a:solidFill>
                  </a:tcPr>
                </a:tc>
              </a:tr>
              <a:tr h="619125">
                <a:tc>
                  <a:txBody>
                    <a:bodyPr lIns="114300" tIns="114300" rIns="114300" bIns="114300"/>
                    <a:lstStyle/>
                    <a:p>
                      <a:r>
                        <a:rPr sz="1875" b="0">
                          <a:solidFill>
                            <a:srgbClr val="302B29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準決賽</a:t>
                      </a:r>
                    </a:p>
                  </a:txBody>
                  <a:tcPr marL="91440" marR="91440" marT="45720" marB="45720" anchor="ctr">
                    <a:lnL w="6191">
                      <a:solidFill>
                        <a:srgbClr val="D8C8BD"/>
                      </a:solidFill>
                      <a:prstDash val="solid"/>
                    </a:lnL>
                    <a:lnR w="6191">
                      <a:solidFill>
                        <a:srgbClr val="D8C8BD"/>
                      </a:solidFill>
                      <a:prstDash val="solid"/>
                    </a:lnR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FAF7F3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1875" b="0">
                          <a:solidFill>
                            <a:srgbClr val="302B29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2 場</a:t>
                      </a:r>
                    </a:p>
                  </a:txBody>
                  <a:tcPr marL="91440" marR="91440" marT="45720" marB="45720" anchor="ctr">
                    <a:lnR w="6191">
                      <a:solidFill>
                        <a:srgbClr val="D8C8BD"/>
                      </a:solidFill>
                      <a:prstDash val="solid"/>
                    </a:lnR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FAF7F3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1875" b="0">
                          <a:solidFill>
                            <a:srgbClr val="302B29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勝隊晉級冠軍賽</a:t>
                      </a:r>
                    </a:p>
                  </a:txBody>
                  <a:tcPr marL="91440" marR="91440" marT="45720" marB="45720" anchor="ctr">
                    <a:lnR w="6191">
                      <a:solidFill>
                        <a:srgbClr val="D8C8BD"/>
                      </a:solidFill>
                      <a:prstDash val="solid"/>
                    </a:lnR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FAF7F3"/>
                    </a:solidFill>
                  </a:tcPr>
                </a:tc>
              </a:tr>
              <a:tr h="619125">
                <a:tc>
                  <a:txBody>
                    <a:bodyPr lIns="114300" tIns="114300" rIns="114300" bIns="114300"/>
                    <a:lstStyle/>
                    <a:p>
                      <a:r>
                        <a:rPr sz="1875" b="0">
                          <a:solidFill>
                            <a:srgbClr val="302B29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冠軍賽</a:t>
                      </a:r>
                    </a:p>
                  </a:txBody>
                  <a:tcPr marL="91440" marR="91440" marT="45720" marB="45720" anchor="ctr">
                    <a:lnL w="6191">
                      <a:solidFill>
                        <a:srgbClr val="D8C8BD"/>
                      </a:solidFill>
                      <a:prstDash val="solid"/>
                    </a:lnL>
                    <a:lnR w="6191">
                      <a:solidFill>
                        <a:srgbClr val="D8C8BD"/>
                      </a:solidFill>
                      <a:prstDash val="solid"/>
                    </a:lnR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FAF7F3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1875" b="0">
                          <a:solidFill>
                            <a:srgbClr val="302B29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1 場</a:t>
                      </a:r>
                    </a:p>
                  </a:txBody>
                  <a:tcPr marL="91440" marR="91440" marT="45720" marB="45720" anchor="ctr">
                    <a:lnR w="6191">
                      <a:solidFill>
                        <a:srgbClr val="D8C8BD"/>
                      </a:solidFill>
                      <a:prstDash val="solid"/>
                    </a:lnR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FAF7F3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1875" b="0">
                          <a:solidFill>
                            <a:srgbClr val="302B29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決定冠、亞軍</a:t>
                      </a:r>
                    </a:p>
                  </a:txBody>
                  <a:tcPr marL="91440" marR="91440" marT="45720" marB="45720" anchor="ctr">
                    <a:lnR w="6191">
                      <a:solidFill>
                        <a:srgbClr val="D8C8BD"/>
                      </a:solidFill>
                      <a:prstDash val="solid"/>
                    </a:lnR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FAF7F3"/>
                    </a:solidFill>
                  </a:tcPr>
                </a:tc>
              </a:tr>
            </a:tbl>
          </a:graphicData>
        </a:graphic>
      </p:graphicFrame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635298-BE75-4AFC-9A86-C18C4EFF0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324475"/>
            <a:ext cx="10477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A73344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A73344"/>
                </a:solidFill>
                <a:latin typeface="Noto Serif TC"/>
                <a:ea typeface="Noto Serif TC"/>
                <a:cs typeface="Noto Serif TC"/>
              </a:defRPr>
            </a:pPr>
            <a:r>
              <a:rPr sz="1650" b="0">
                <a:solidFill>
                  <a:srgbClr val="A73344"/>
                </a:solidFill>
                <a:latin typeface="Noto Serif TC"/>
                <a:ea typeface="Noto Serif TC"/>
                <a:cs typeface="Noto Serif TC"/>
              </a:rPr>
              <a:t>單淘汰共 8 場；資格賽隊伍與對戰位置依抽籤結果公告</a:t>
            </a:r>
          </a:p>
        </p:txBody>
      </p:sp>
    </p:spTree>
    <p:extLst>
      <p:ext uri="{BB962C8B-B14F-4D97-AF65-F5344CB8AC3E}">
        <p14:creationId xmlns:p14="http://schemas.microsoft.com/office/powerpoint/2010/main" val="29845429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E08253E-25D2-4DC3-AE19-31E88765B87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0a97d655854d3c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07D0C9-3ECD-4D2B-87F6-ACB6E967C2B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43970b0797499c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533400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7345B7-D0CF-49E3-8A10-4D327579A0F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ddd59af22c4417"/>
          <a:stretch xmlns:a="http://schemas.openxmlformats.org/drawingml/2006/main"/>
        </p:blipFill>
        <p:spPr>
          <a:xfrm xmlns:a="http://schemas.openxmlformats.org/drawingml/2006/main">
            <a:off x="0" y="6324600"/>
            <a:ext cx="12192000" cy="5334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3A9338-97D8-4A12-84D2-73A38D072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904875"/>
            <a:ext cx="571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21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pPr>
            <a:r>
              <a:rPr sz="21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rPr>
              <a:t>05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01A254-5159-4CE8-9465-5CFD769F8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857250"/>
            <a:ext cx="9810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30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30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pPr>
            <a:r>
              <a:rPr sz="30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rPr>
              <a:t>四種題型與作答時間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69E6890-1E12-4838-8EA2-5C3BE1FF9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905500"/>
            <a:ext cx="1000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2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pPr>
            <a:r>
              <a:rPr sz="12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rPr>
              <a:t>115 年臺北市原住民族學生語言競賽　領隊會議</a:t>
            </a:r>
          </a:p>
        </p:txBody>
      </p:sp>
      <p:graphicFrame>
        <p:nvGraphicFrame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BC7D87-8D57-4BE2-82C7-AC21921E87AF}"/>
              </a:ext>
            </a:extLst>
          </p:cNvPr>
          <p:cNvGraphicFramePr/>
          <p:nvPr/>
        </p:nvGraphicFramePr>
        <p:xfrm>
          <a:off xmlns:a="http://schemas.openxmlformats.org/drawingml/2006/main" x="838200" y="1905000"/>
          <a:ext xmlns:a="http://schemas.openxmlformats.org/drawingml/2006/main" cx="10515600" cy="3238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6705600"/>
                <a:gridCol w="1905000"/>
                <a:gridCol w="1905000"/>
              </a:tblGrid>
              <a:tr h="647700">
                <a:tc>
                  <a:txBody>
                    <a:bodyPr lIns="114300" tIns="114300" rIns="114300" bIns="114300"/>
                    <a:lstStyle/>
                    <a:p>
                      <a:r>
                        <a:rPr sz="1650" b="1">
                          <a:solidFill>
                            <a:srgbClr val="A77C34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題型</a:t>
                      </a:r>
                    </a:p>
                  </a:txBody>
                  <a:tcPr marL="91440" marR="91440" marT="45720" marB="45720" anchor="ctr">
                    <a:lnL w="6191">
                      <a:solidFill>
                        <a:srgbClr val="D8C8BD"/>
                      </a:solidFill>
                      <a:prstDash val="solid"/>
                    </a:lnL>
                    <a:lnR w="6191">
                      <a:solidFill>
                        <a:srgbClr val="D8C8BD"/>
                      </a:solidFill>
                      <a:prstDash val="solid"/>
                    </a:lnR>
                    <a:lnT w="6191">
                      <a:solidFill>
                        <a:srgbClr val="D8C8BD"/>
                      </a:solidFill>
                      <a:prstDash val="solid"/>
                    </a:lnT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EEE4DB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1650" b="1">
                          <a:solidFill>
                            <a:srgbClr val="A77C34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範圍</a:t>
                      </a:r>
                    </a:p>
                  </a:txBody>
                  <a:tcPr marL="91440" marR="91440" marT="45720" marB="45720" anchor="ctr">
                    <a:lnR w="6191">
                      <a:solidFill>
                        <a:srgbClr val="D8C8BD"/>
                      </a:solidFill>
                      <a:prstDash val="solid"/>
                    </a:lnR>
                    <a:lnT w="6191">
                      <a:solidFill>
                        <a:srgbClr val="D8C8BD"/>
                      </a:solidFill>
                      <a:prstDash val="solid"/>
                    </a:lnT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EEE4DB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1650" b="1">
                          <a:solidFill>
                            <a:srgbClr val="A77C34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時間</a:t>
                      </a:r>
                    </a:p>
                  </a:txBody>
                  <a:tcPr marL="91440" marR="91440" marT="45720" marB="45720" anchor="ctr">
                    <a:lnR w="6191">
                      <a:solidFill>
                        <a:srgbClr val="D8C8BD"/>
                      </a:solidFill>
                      <a:prstDash val="solid"/>
                    </a:lnR>
                    <a:lnT w="6191">
                      <a:solidFill>
                        <a:srgbClr val="D8C8BD"/>
                      </a:solidFill>
                      <a:prstDash val="solid"/>
                    </a:lnT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EEE4DB"/>
                    </a:solidFill>
                  </a:tcPr>
                </a:tc>
              </a:tr>
              <a:tr h="647700">
                <a:tc>
                  <a:txBody>
                    <a:bodyPr lIns="114300" tIns="114300" rIns="114300" bIns="114300"/>
                    <a:lstStyle/>
                    <a:p>
                      <a:r>
                        <a:rPr sz="2100" b="0">
                          <a:solidFill>
                            <a:srgbClr val="302B29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看圖卡，說族語</a:t>
                      </a:r>
                    </a:p>
                  </a:txBody>
                  <a:tcPr marL="91440" marR="91440" marT="45720" marB="45720" anchor="ctr">
                    <a:lnL w="6191">
                      <a:solidFill>
                        <a:srgbClr val="D8C8BD"/>
                      </a:solidFill>
                      <a:prstDash val="solid"/>
                    </a:lnL>
                    <a:lnR w="6191">
                      <a:solidFill>
                        <a:srgbClr val="D8C8BD"/>
                      </a:solidFill>
                      <a:prstDash val="solid"/>
                    </a:lnR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FAF7F3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2100" b="0">
                          <a:solidFill>
                            <a:srgbClr val="302B29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單詞</a:t>
                      </a:r>
                    </a:p>
                  </a:txBody>
                  <a:tcPr marL="91440" marR="91440" marT="45720" marB="45720" anchor="ctr">
                    <a:lnR w="6191">
                      <a:solidFill>
                        <a:srgbClr val="D8C8BD"/>
                      </a:solidFill>
                      <a:prstDash val="solid"/>
                    </a:lnR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FAF7F3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2100" b="0">
                          <a:solidFill>
                            <a:srgbClr val="302B29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3 秒</a:t>
                      </a:r>
                    </a:p>
                  </a:txBody>
                  <a:tcPr marL="91440" marR="91440" marT="45720" marB="45720" anchor="ctr">
                    <a:lnR w="6191">
                      <a:solidFill>
                        <a:srgbClr val="D8C8BD"/>
                      </a:solidFill>
                      <a:prstDash val="solid"/>
                    </a:lnR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FAF7F3"/>
                    </a:solidFill>
                  </a:tcPr>
                </a:tc>
              </a:tr>
              <a:tr h="647700">
                <a:tc>
                  <a:txBody>
                    <a:bodyPr lIns="114300" tIns="114300" rIns="114300" bIns="114300"/>
                    <a:lstStyle/>
                    <a:p>
                      <a:r>
                        <a:rPr sz="2100" b="0">
                          <a:solidFill>
                            <a:srgbClr val="302B29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看中文，寫族語</a:t>
                      </a:r>
                    </a:p>
                  </a:txBody>
                  <a:tcPr marL="91440" marR="91440" marT="45720" marB="45720" anchor="ctr">
                    <a:lnL w="6191">
                      <a:solidFill>
                        <a:srgbClr val="D8C8BD"/>
                      </a:solidFill>
                      <a:prstDash val="solid"/>
                    </a:lnL>
                    <a:lnR w="6191">
                      <a:solidFill>
                        <a:srgbClr val="D8C8BD"/>
                      </a:solidFill>
                      <a:prstDash val="solid"/>
                    </a:lnR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FAF7F3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2100" b="0">
                          <a:solidFill>
                            <a:srgbClr val="302B29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單詞</a:t>
                      </a:r>
                    </a:p>
                  </a:txBody>
                  <a:tcPr marL="91440" marR="91440" marT="45720" marB="45720" anchor="ctr">
                    <a:lnR w="6191">
                      <a:solidFill>
                        <a:srgbClr val="D8C8BD"/>
                      </a:solidFill>
                      <a:prstDash val="solid"/>
                    </a:lnR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FAF7F3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2100" b="0">
                          <a:solidFill>
                            <a:srgbClr val="302B29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6 秒</a:t>
                      </a:r>
                    </a:p>
                  </a:txBody>
                  <a:tcPr marL="91440" marR="91440" marT="45720" marB="45720" anchor="ctr">
                    <a:lnR w="6191">
                      <a:solidFill>
                        <a:srgbClr val="D8C8BD"/>
                      </a:solidFill>
                      <a:prstDash val="solid"/>
                    </a:lnR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FAF7F3"/>
                    </a:solidFill>
                  </a:tcPr>
                </a:tc>
              </a:tr>
              <a:tr h="647700">
                <a:tc>
                  <a:txBody>
                    <a:bodyPr lIns="114300" tIns="114300" rIns="114300" bIns="114300"/>
                    <a:lstStyle/>
                    <a:p>
                      <a:r>
                        <a:rPr sz="2100" b="0">
                          <a:solidFill>
                            <a:srgbClr val="302B29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聽中文，說族語</a:t>
                      </a:r>
                    </a:p>
                  </a:txBody>
                  <a:tcPr marL="91440" marR="91440" marT="45720" marB="45720" anchor="ctr">
                    <a:lnL w="6191">
                      <a:solidFill>
                        <a:srgbClr val="D8C8BD"/>
                      </a:solidFill>
                      <a:prstDash val="solid"/>
                    </a:lnL>
                    <a:lnR w="6191">
                      <a:solidFill>
                        <a:srgbClr val="D8C8BD"/>
                      </a:solidFill>
                      <a:prstDash val="solid"/>
                    </a:lnR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FAF7F3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2100" b="0">
                          <a:solidFill>
                            <a:srgbClr val="302B29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詞句</a:t>
                      </a:r>
                    </a:p>
                  </a:txBody>
                  <a:tcPr marL="91440" marR="91440" marT="45720" marB="45720" anchor="ctr">
                    <a:lnR w="6191">
                      <a:solidFill>
                        <a:srgbClr val="D8C8BD"/>
                      </a:solidFill>
                      <a:prstDash val="solid"/>
                    </a:lnR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FAF7F3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2100" b="0">
                          <a:solidFill>
                            <a:srgbClr val="302B29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12 秒</a:t>
                      </a:r>
                    </a:p>
                  </a:txBody>
                  <a:tcPr marL="91440" marR="91440" marT="45720" marB="45720" anchor="ctr">
                    <a:lnR w="6191">
                      <a:solidFill>
                        <a:srgbClr val="D8C8BD"/>
                      </a:solidFill>
                      <a:prstDash val="solid"/>
                    </a:lnR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FAF7F3"/>
                    </a:solidFill>
                  </a:tcPr>
                </a:tc>
              </a:tr>
              <a:tr h="647700">
                <a:tc>
                  <a:txBody>
                    <a:bodyPr lIns="114300" tIns="114300" rIns="114300" bIns="114300"/>
                    <a:lstStyle/>
                    <a:p>
                      <a:r>
                        <a:rPr sz="2100" b="0">
                          <a:solidFill>
                            <a:srgbClr val="302B29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聽族語，選族語</a:t>
                      </a:r>
                    </a:p>
                  </a:txBody>
                  <a:tcPr marL="91440" marR="91440" marT="45720" marB="45720" anchor="ctr">
                    <a:lnL w="6191">
                      <a:solidFill>
                        <a:srgbClr val="D8C8BD"/>
                      </a:solidFill>
                      <a:prstDash val="solid"/>
                    </a:lnL>
                    <a:lnR w="6191">
                      <a:solidFill>
                        <a:srgbClr val="D8C8BD"/>
                      </a:solidFill>
                      <a:prstDash val="solid"/>
                    </a:lnR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FAF7F3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2100" b="0">
                          <a:solidFill>
                            <a:srgbClr val="302B29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詞句</a:t>
                      </a:r>
                    </a:p>
                  </a:txBody>
                  <a:tcPr marL="91440" marR="91440" marT="45720" marB="45720" anchor="ctr">
                    <a:lnR w="6191">
                      <a:solidFill>
                        <a:srgbClr val="D8C8BD"/>
                      </a:solidFill>
                      <a:prstDash val="solid"/>
                    </a:lnR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FAF7F3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2100" b="0">
                          <a:solidFill>
                            <a:srgbClr val="302B29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6 秒</a:t>
                      </a:r>
                    </a:p>
                  </a:txBody>
                  <a:tcPr marL="91440" marR="91440" marT="45720" marB="45720" anchor="ctr">
                    <a:lnR w="6191">
                      <a:solidFill>
                        <a:srgbClr val="D8C8BD"/>
                      </a:solidFill>
                      <a:prstDash val="solid"/>
                    </a:lnR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FAF7F3"/>
                    </a:solidFill>
                  </a:tcPr>
                </a:tc>
              </a:tr>
            </a:tbl>
          </a:graphicData>
        </a:graphic>
      </p:graphicFrame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568C08-442B-46D4-837A-CE8188836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324475"/>
            <a:ext cx="10477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A73344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A73344"/>
                </a:solidFill>
                <a:latin typeface="Noto Serif TC"/>
                <a:ea typeface="Noto Serif TC"/>
                <a:cs typeface="Noto Serif TC"/>
              </a:defRPr>
            </a:pPr>
            <a:r>
              <a:rPr sz="1650" b="0">
                <a:solidFill>
                  <a:srgbClr val="A73344"/>
                </a:solidFill>
                <a:latin typeface="Noto Serif TC"/>
                <a:ea typeface="Noto Serif TC"/>
                <a:cs typeface="Noto Serif TC"/>
              </a:rPr>
              <a:t>每隊 40 題　每類 10 題　每題 5 分</a:t>
            </a:r>
          </a:p>
        </p:txBody>
      </p:sp>
    </p:spTree>
    <p:extLst>
      <p:ext uri="{BB962C8B-B14F-4D97-AF65-F5344CB8AC3E}">
        <p14:creationId xmlns:p14="http://schemas.microsoft.com/office/powerpoint/2010/main" val="1160491874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660939A-140F-4F00-956E-AB823A37D8A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6121ea2d924f05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012ACA-FDEC-41C1-B3DC-9F146F3962C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f5610befae46c9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533400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934DFB-DA4D-450C-B5D0-8543C5275C7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0883a87d86442e"/>
          <a:stretch xmlns:a="http://schemas.openxmlformats.org/drawingml/2006/main"/>
        </p:blipFill>
        <p:spPr>
          <a:xfrm xmlns:a="http://schemas.openxmlformats.org/drawingml/2006/main">
            <a:off x="0" y="6324600"/>
            <a:ext cx="12192000" cy="5334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C56E73-6406-48A4-B1A7-C584E6201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904875"/>
            <a:ext cx="571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21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pPr>
            <a:r>
              <a:rPr sz="21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rPr>
              <a:t>06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FE2FE3-8639-4DB1-85E9-2E77108B8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857250"/>
            <a:ext cx="9810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30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30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pPr>
            <a:r>
              <a:rPr sz="30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rPr>
              <a:t>詞句題的準備方向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98868A-9FCC-457F-9E37-BC683A25B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905500"/>
            <a:ext cx="1000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2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pPr>
            <a:r>
              <a:rPr sz="12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rPr>
              <a:t>115 年臺北市原住民族學生語言競賽　領隊會議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39AAEC-42CA-43AE-BD22-3E18D5C28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000250"/>
            <a:ext cx="619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550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2550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pPr>
            <a:r>
              <a:rPr sz="2550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2481B8E-2183-45DA-820E-545FDE193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000250"/>
            <a:ext cx="9429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75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2175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pPr>
            <a:r>
              <a:rPr sz="2175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rPr>
              <a:t>教材採 2026 年版學習詞表及 500 句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B1F3EC0-C088-4E79-BF46-077DE316D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000375"/>
            <a:ext cx="619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550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2550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pPr>
            <a:r>
              <a:rPr sz="2550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AFE6F69-50F7-4790-B2D9-DF95F213D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000375"/>
            <a:ext cx="9429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75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2175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pPr>
            <a:r>
              <a:rPr sz="2175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rPr>
              <a:t>第三題型練習聽中文後，用族語回答詞句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3EE35E1-ED6E-4560-BD21-7C60BFF50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000500"/>
            <a:ext cx="619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550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2550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pPr>
            <a:r>
              <a:rPr sz="2550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09CCE36-8B88-4FE6-B32D-12B025E3C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000500"/>
            <a:ext cx="9429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75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2175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pPr>
            <a:r>
              <a:rPr sz="2175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rPr>
              <a:t>第四題型須理解語意與情境，再選擇答案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C0DB630-6859-481A-AD34-A781F4DD1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324475"/>
            <a:ext cx="10477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A73344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A73344"/>
                </a:solidFill>
                <a:latin typeface="Noto Serif TC"/>
                <a:ea typeface="Noto Serif TC"/>
                <a:cs typeface="Noto Serif TC"/>
              </a:defRPr>
            </a:pPr>
            <a:r>
              <a:rPr sz="1650" b="0">
                <a:solidFill>
                  <a:srgbClr val="A73344"/>
                </a:solidFill>
                <a:latin typeface="Noto Serif TC"/>
                <a:ea typeface="Noto Serif TC"/>
                <a:cs typeface="Noto Serif TC"/>
              </a:rPr>
              <a:t>句子、簡答與發音差異的共同判定標準，仍需賽前統一</a:t>
            </a:r>
          </a:p>
        </p:txBody>
      </p:sp>
    </p:spTree>
    <p:extLst>
      <p:ext uri="{BB962C8B-B14F-4D97-AF65-F5344CB8AC3E}">
        <p14:creationId xmlns:p14="http://schemas.microsoft.com/office/powerpoint/2010/main" val="545538504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3BFBAAE-A00C-466C-B7F6-8CCC0D0C40E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de5b6ebed74d6a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30E5B7-664E-4A51-A65F-58F036CB2ED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fb0a97e1f64250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533400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8AEF12-A11D-46D4-9868-4BFC043358C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c133e2bfc34b89"/>
          <a:stretch xmlns:a="http://schemas.openxmlformats.org/drawingml/2006/main"/>
        </p:blipFill>
        <p:spPr>
          <a:xfrm xmlns:a="http://schemas.openxmlformats.org/drawingml/2006/main">
            <a:off x="0" y="6324600"/>
            <a:ext cx="12192000" cy="5334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4B6AB8-942C-4DC5-AF26-040C06EF4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904875"/>
            <a:ext cx="571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21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pPr>
            <a:r>
              <a:rPr sz="21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rPr>
              <a:t>07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E86FF5-EC30-40A2-B395-30DA640FF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857250"/>
            <a:ext cx="9810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30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30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pPr>
            <a:r>
              <a:rPr sz="30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rPr>
              <a:t>每題作答後的流程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029F2A-109D-4336-9A23-C7CA21CE6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905500"/>
            <a:ext cx="1000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2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pPr>
            <a:r>
              <a:rPr sz="12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rPr>
              <a:t>115 年臺北市原住民族學生語言競賽　領隊會議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D4970D-1BE2-4497-8E97-0ABED8C6E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857375"/>
            <a:ext cx="619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550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2550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pPr>
            <a:r>
              <a:rPr sz="2550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0EAA6C-882A-4B64-822D-2DB266DE7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1857375"/>
            <a:ext cx="9429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21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pPr>
            <a:r>
              <a:rPr sz="21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rPr>
              <a:t>學生作答完畢，主審下達「公布答案」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2817C9-AA16-4FD9-ABE2-25072B90D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705100"/>
            <a:ext cx="619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550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2550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pPr>
            <a:r>
              <a:rPr sz="2550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4E7FB6-77F2-4482-99EF-0FBDACDFF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705100"/>
            <a:ext cx="9429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21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pPr>
            <a:r>
              <a:rPr sz="21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rPr>
              <a:t>系統答案顯示後，主審請裁判舉牌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3BE156-D79B-43A0-AE7C-8DE78388E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552825"/>
            <a:ext cx="619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550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2550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pPr>
            <a:r>
              <a:rPr sz="2550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C42E107-6D16-495C-81D1-B2B47B94D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552825"/>
            <a:ext cx="9429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21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pPr>
            <a:r>
              <a:rPr sz="21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rPr>
              <a:t>主審確認並宣告正確或錯誤，場控計分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3CC3E8A-BD9C-41D7-B5CA-143EB238F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400550"/>
            <a:ext cx="619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550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2550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pPr>
            <a:r>
              <a:rPr sz="2550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BC12500-0DC8-4968-AD59-F875E79CA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400550"/>
            <a:ext cx="9429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21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pPr>
            <a:r>
              <a:rPr sz="21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rPr>
              <a:t>計分完成，主審下達「下一題」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8790C4C-DBBC-4A09-950B-0F06B49B4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324475"/>
            <a:ext cx="10477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A73344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A73344"/>
                </a:solidFill>
                <a:latin typeface="Noto Serif TC"/>
                <a:ea typeface="Noto Serif TC"/>
                <a:cs typeface="Noto Serif TC"/>
              </a:defRPr>
            </a:pPr>
            <a:r>
              <a:rPr sz="1650" b="0">
                <a:solidFill>
                  <a:srgbClr val="A73344"/>
                </a:solidFill>
                <a:latin typeface="Noto Serif TC"/>
                <a:ea typeface="Noto Serif TC"/>
                <a:cs typeface="Noto Serif TC"/>
              </a:rPr>
              <a:t>領隊與學生依主審指示進行，避免搶先進入下一個動作</a:t>
            </a:r>
          </a:p>
        </p:txBody>
      </p:sp>
    </p:spTree>
    <p:extLst>
      <p:ext uri="{BB962C8B-B14F-4D97-AF65-F5344CB8AC3E}">
        <p14:creationId xmlns:p14="http://schemas.microsoft.com/office/powerpoint/2010/main" val="1573094000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44318CC-412B-44AA-96FB-5681CEC20CB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d872532a604356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0C62D1-7640-4C45-8CD2-66EC3569A60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803124fe774f12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533400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28FFCD-39F7-45D8-AD94-D09137E31A6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9502c6cec64e6a"/>
          <a:stretch xmlns:a="http://schemas.openxmlformats.org/drawingml/2006/main"/>
        </p:blipFill>
        <p:spPr>
          <a:xfrm xmlns:a="http://schemas.openxmlformats.org/drawingml/2006/main">
            <a:off x="0" y="6324600"/>
            <a:ext cx="12192000" cy="5334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453E0D-B5D2-4DE9-A48D-A598B25C4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904875"/>
            <a:ext cx="571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21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pPr>
            <a:r>
              <a:rPr sz="21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rPr>
              <a:t>08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D7A5A2-683E-4B08-901B-BFFFE58FA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857250"/>
            <a:ext cx="9810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30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30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pPr>
            <a:r>
              <a:rPr sz="30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rPr>
              <a:t>作答截止與改答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CEED76-C861-4378-8D37-88D21200D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905500"/>
            <a:ext cx="1000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2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pPr>
            <a:r>
              <a:rPr sz="12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rPr>
              <a:t>115 年臺北市原住民族學生語言競賽　領隊會議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7F4D8D-0657-4EC0-B9B6-8168FB98B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000250"/>
            <a:ext cx="10382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3675" b="0">
                <a:solidFill>
                  <a:srgbClr val="A73344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3675" b="0">
                <a:solidFill>
                  <a:srgbClr val="A73344"/>
                </a:solidFill>
                <a:latin typeface="Noto Serif TC"/>
                <a:ea typeface="Noto Serif TC"/>
                <a:cs typeface="Noto Serif TC"/>
              </a:defRPr>
            </a:pPr>
            <a:r>
              <a:rPr sz="3675" b="0">
                <a:solidFill>
                  <a:srgbClr val="A73344"/>
                </a:solidFill>
                <a:latin typeface="Noto Serif TC"/>
                <a:ea typeface="Noto Serif TC"/>
                <a:cs typeface="Noto Serif TC"/>
              </a:rPr>
              <a:t>0 秒才開口，不計分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31AE0C-818A-4398-A03D-1C92E590A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876550"/>
            <a:ext cx="1028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21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pPr>
            <a:r>
              <a:rPr sz="21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rPr>
              <a:t>以系統畫面的倒數為準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C9AEEC-C1F4-4695-AA61-53F45FE3E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638550"/>
            <a:ext cx="1038225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325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pPr>
            <a:r>
              <a:rPr sz="2325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rPr>
              <a:t>改答須在作答時間內</a:t>
            </a:r>
          </a:p>
          <a:p xmlns:a="http://schemas.openxmlformats.org/drawingml/2006/main">
            <a:pPr algn="l">
              <a:defRPr sz="2325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pPr>
            <a:r>
              <a:rPr sz="2325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rPr>
              <a:t>超時後的修正，不直接取代原答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563FF94-43F4-4EB5-8F99-E7CB92AD6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324475"/>
            <a:ext cx="10477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A73344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A73344"/>
                </a:solidFill>
                <a:latin typeface="Noto Serif TC"/>
                <a:ea typeface="Noto Serif TC"/>
                <a:cs typeface="Noto Serif TC"/>
              </a:defRPr>
            </a:pPr>
            <a:r>
              <a:rPr sz="1650" b="0">
                <a:solidFill>
                  <a:srgbClr val="A73344"/>
                </a:solidFill>
                <a:latin typeface="Noto Serif TC"/>
                <a:ea typeface="Noto Serif TC"/>
                <a:cs typeface="Noto Serif TC"/>
              </a:rPr>
              <a:t>時間內開口、跨過 0 秒才說完，以及要求重複的認定，仍待統一</a:t>
            </a:r>
          </a:p>
        </p:txBody>
      </p:sp>
    </p:spTree>
    <p:extLst>
      <p:ext uri="{BB962C8B-B14F-4D97-AF65-F5344CB8AC3E}">
        <p14:creationId xmlns:p14="http://schemas.microsoft.com/office/powerpoint/2010/main" val="1912789789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2451C1-D8CB-4F6D-A8F5-1E81A309259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979227a9374109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CE4289-EF87-40A7-B6F6-5F47FD92A5F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0aeffbbf074f5c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533400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F7805A-0A6D-4758-81E7-A279FC1474E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d4e41443c24a09"/>
          <a:stretch xmlns:a="http://schemas.openxmlformats.org/drawingml/2006/main"/>
        </p:blipFill>
        <p:spPr>
          <a:xfrm xmlns:a="http://schemas.openxmlformats.org/drawingml/2006/main">
            <a:off x="0" y="6324600"/>
            <a:ext cx="12192000" cy="5334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568E08-D2B4-4DB3-AC55-D3CB15099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904875"/>
            <a:ext cx="571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21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pPr>
            <a:r>
              <a:rPr sz="21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rPr>
              <a:t>09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27976D-433D-49D7-AE0C-7DBAA4FF8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857250"/>
            <a:ext cx="9810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30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30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pPr>
            <a:r>
              <a:rPr sz="30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rPr>
              <a:t>同分延長賽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ED6EFC-132E-4B1D-B856-C21835F7C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905500"/>
            <a:ext cx="1000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2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pPr>
            <a:r>
              <a:rPr sz="12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rPr>
              <a:t>115 年臺北市原住民族學生語言競賽　領隊會議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E4BBD2-6D66-40F9-94A1-333F66509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28575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6750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6750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pPr>
            <a:r>
              <a:rPr sz="6750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rPr>
              <a:t>6 秒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92B413A-076C-4B2D-8B98-03E354A1D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714750"/>
            <a:ext cx="333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4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24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pPr>
            <a:r>
              <a:rPr sz="24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rPr>
              <a:t>聽族語選族語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6F08D7-4381-4527-8A69-992918019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133600"/>
            <a:ext cx="666750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325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pPr>
            <a:r>
              <a:rPr sz="2325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rPr>
              <a:t>各隊每輪依序作答 1 題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2325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pPr>
            <a:r>
              <a:rPr sz="2325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rPr>
              <a:t>一方答對、另一方答錯，即分出勝負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6D27D26-E118-4FBD-9805-1EC28AD32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324475"/>
            <a:ext cx="10477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A73344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A73344"/>
                </a:solidFill>
                <a:latin typeface="Noto Serif TC"/>
                <a:ea typeface="Noto Serif TC"/>
                <a:cs typeface="Noto Serif TC"/>
              </a:defRPr>
            </a:pPr>
            <a:r>
              <a:rPr sz="1650" b="0">
                <a:solidFill>
                  <a:srgbClr val="A73344"/>
                </a:solidFill>
                <a:latin typeface="Noto Serif TC"/>
                <a:ea typeface="Noto Serif TC"/>
                <a:cs typeface="Noto Serif TC"/>
              </a:rPr>
              <a:t>依原會議簡報所列驟死延長賽辦理</a:t>
            </a:r>
          </a:p>
        </p:txBody>
      </p:sp>
    </p:spTree>
    <p:extLst>
      <p:ext uri="{BB962C8B-B14F-4D97-AF65-F5344CB8AC3E}">
        <p14:creationId xmlns:p14="http://schemas.microsoft.com/office/powerpoint/2010/main" val="305501563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D029396-855C-4E43-9215-53FB857073F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4e89ee055c4d3e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710AE8-AD78-4229-B99A-2BBBD0FEDF0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37b974a5ee4447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533400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2D0F579-3588-4D26-A60C-C88A5DA6AC4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d91e13dcf24c7f"/>
          <a:stretch xmlns:a="http://schemas.openxmlformats.org/drawingml/2006/main"/>
        </p:blipFill>
        <p:spPr>
          <a:xfrm xmlns:a="http://schemas.openxmlformats.org/drawingml/2006/main">
            <a:off x="0" y="6324600"/>
            <a:ext cx="12192000" cy="5334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E4D548-FEE0-4255-9A67-F66CB52D9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904875"/>
            <a:ext cx="571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21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pPr>
            <a:r>
              <a:rPr sz="21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rPr>
              <a:t>10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1F5387-F21F-4BA5-AADD-0F9606FCC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857250"/>
            <a:ext cx="9810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30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30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pPr>
            <a:r>
              <a:rPr sz="30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rPr>
              <a:t>申訴對象已確認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D1E6EF-D177-4979-B04E-051600158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905500"/>
            <a:ext cx="1000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2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pPr>
            <a:r>
              <a:rPr sz="12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rPr>
              <a:t>115 年臺北市原住民族學生語言競賽　領隊會議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61AF51-ABDC-4E1B-ADDE-D458AD066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286000"/>
            <a:ext cx="10477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3975" b="1">
                <a:solidFill>
                  <a:srgbClr val="A73344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3975" b="1">
                <a:solidFill>
                  <a:srgbClr val="A73344"/>
                </a:solidFill>
                <a:latin typeface="Noto Serif TC"/>
                <a:ea typeface="Noto Serif TC"/>
                <a:cs typeface="Noto Serif TC"/>
              </a:defRPr>
            </a:pPr>
            <a:r>
              <a:rPr sz="3975" b="1">
                <a:solidFill>
                  <a:srgbClr val="A73344"/>
                </a:solidFill>
                <a:latin typeface="Noto Serif TC"/>
                <a:ea typeface="Noto Serif TC"/>
                <a:cs typeface="Noto Serif TC"/>
              </a:rPr>
              <a:t>只能對自己隊伍提出申訴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DF1A4E-10E0-46B4-AD34-FE6BDE897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562350"/>
            <a:ext cx="104775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3225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3225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pPr>
            <a:r>
              <a:rPr sz="3225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rPr>
              <a:t>不能針對對方隊伍提出申訴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FBC65D-6114-48E8-B1C0-62F529248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324475"/>
            <a:ext cx="10477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A73344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A73344"/>
                </a:solidFill>
                <a:latin typeface="Noto Serif TC"/>
                <a:ea typeface="Noto Serif TC"/>
                <a:cs typeface="Noto Serif TC"/>
              </a:defRPr>
            </a:pPr>
            <a:r>
              <a:rPr sz="1650" b="0">
                <a:solidFill>
                  <a:srgbClr val="A73344"/>
                </a:solidFill>
                <a:latin typeface="Noto Serif TC"/>
                <a:ea typeface="Noto Serif TC"/>
                <a:cs typeface="Noto Serif TC"/>
              </a:rPr>
              <a:t>10 月 13 日已向語發確認</a:t>
            </a:r>
          </a:p>
        </p:txBody>
      </p:sp>
    </p:spTree>
    <p:extLst>
      <p:ext uri="{BB962C8B-B14F-4D97-AF65-F5344CB8AC3E}">
        <p14:creationId xmlns:p14="http://schemas.microsoft.com/office/powerpoint/2010/main" val="1029566394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99E221-A18D-4787-9C44-B7AA8359084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412f22f73e4388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17CB72-DAAC-4DB2-88A6-442961A8A91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73d422d91146d8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533400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E5017C-C1F0-4E34-80A6-F342C761FD2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9aea81de364255"/>
          <a:stretch xmlns:a="http://schemas.openxmlformats.org/drawingml/2006/main"/>
        </p:blipFill>
        <p:spPr>
          <a:xfrm xmlns:a="http://schemas.openxmlformats.org/drawingml/2006/main">
            <a:off x="0" y="6324600"/>
            <a:ext cx="12192000" cy="5334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0BB62F-FFF5-454F-855A-C7CC60BC1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904875"/>
            <a:ext cx="571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21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pPr>
            <a:r>
              <a:rPr sz="21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rPr>
              <a:t>11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B7ABFA-F8A0-43F1-A210-1E446E1E4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857250"/>
            <a:ext cx="9810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30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30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pPr>
            <a:r>
              <a:rPr sz="30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rPr>
              <a:t>申訴提出與處理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35217B-CA1F-4909-A0A4-C1C0AE519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905500"/>
            <a:ext cx="1000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2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pPr>
            <a:r>
              <a:rPr sz="12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rPr>
              <a:t>115 年臺北市原住民族學生語言競賽　領隊會議</a:t>
            </a:r>
          </a:p>
        </p:txBody>
      </p:sp>
      <p:graphicFrame>
        <p:nvGraphicFrame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F8B675-308A-4AA4-A3A2-EFAC96C0C5DA}"/>
              </a:ext>
            </a:extLst>
          </p:cNvPr>
          <p:cNvGraphicFramePr/>
          <p:nvPr/>
        </p:nvGraphicFramePr>
        <p:xfrm>
          <a:off xmlns:a="http://schemas.openxmlformats.org/drawingml/2006/main" x="838200" y="2047875"/>
          <a:ext xmlns:a="http://schemas.openxmlformats.org/drawingml/2006/main" cx="10515600" cy="2714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524375"/>
                <a:gridCol w="5991225"/>
              </a:tblGrid>
              <a:tr h="904875">
                <a:tc>
                  <a:txBody>
                    <a:bodyPr lIns="114300" tIns="114300" rIns="114300" bIns="114300"/>
                    <a:lstStyle/>
                    <a:p>
                      <a:r>
                        <a:rPr sz="1650" b="1">
                          <a:solidFill>
                            <a:srgbClr val="A77C34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情況</a:t>
                      </a:r>
                    </a:p>
                  </a:txBody>
                  <a:tcPr marL="91440" marR="91440" marT="45720" marB="45720" anchor="ctr">
                    <a:lnL w="6191">
                      <a:solidFill>
                        <a:srgbClr val="D8C8BD"/>
                      </a:solidFill>
                      <a:prstDash val="solid"/>
                    </a:lnL>
                    <a:lnR w="6191">
                      <a:solidFill>
                        <a:srgbClr val="D8C8BD"/>
                      </a:solidFill>
                      <a:prstDash val="solid"/>
                    </a:lnR>
                    <a:lnT w="6191">
                      <a:solidFill>
                        <a:srgbClr val="D8C8BD"/>
                      </a:solidFill>
                      <a:prstDash val="solid"/>
                    </a:lnT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EEE4DB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1650" b="1">
                          <a:solidFill>
                            <a:srgbClr val="A77C34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處理方式</a:t>
                      </a:r>
                    </a:p>
                  </a:txBody>
                  <a:tcPr marL="91440" marR="91440" marT="45720" marB="45720" anchor="ctr">
                    <a:lnR w="6191">
                      <a:solidFill>
                        <a:srgbClr val="D8C8BD"/>
                      </a:solidFill>
                      <a:prstDash val="solid"/>
                    </a:lnR>
                    <a:lnT w="6191">
                      <a:solidFill>
                        <a:srgbClr val="D8C8BD"/>
                      </a:solidFill>
                      <a:prstDash val="solid"/>
                    </a:lnT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EEE4DB"/>
                    </a:solidFill>
                  </a:tcPr>
                </a:tc>
              </a:tr>
              <a:tr h="904875">
                <a:tc>
                  <a:txBody>
                    <a:bodyPr lIns="114300" tIns="114300" rIns="114300" bIns="114300"/>
                    <a:lstStyle/>
                    <a:p>
                      <a:r>
                        <a:rPr sz="2025" b="0">
                          <a:solidFill>
                            <a:srgbClr val="302B29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比賽當下的作答或判定爭議</a:t>
                      </a:r>
                    </a:p>
                  </a:txBody>
                  <a:tcPr marL="91440" marR="91440" marT="45720" marB="45720" anchor="ctr">
                    <a:lnL w="6191">
                      <a:solidFill>
                        <a:srgbClr val="D8C8BD"/>
                      </a:solidFill>
                      <a:prstDash val="solid"/>
                    </a:lnL>
                    <a:lnR w="6191">
                      <a:solidFill>
                        <a:srgbClr val="D8C8BD"/>
                      </a:solidFill>
                      <a:prstDash val="solid"/>
                    </a:lnR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FAF7F3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2025" b="0">
                          <a:solidFill>
                            <a:srgbClr val="302B29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由指導老師依程序提出</a:t>
                      </a:r>
                    </a:p>
                    <a:p>
                      <a:r>
                        <a:rPr sz="2025" b="0">
                          <a:solidFill>
                            <a:srgbClr val="302B29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主審暫停該場，調閱錄影處理</a:t>
                      </a:r>
                    </a:p>
                  </a:txBody>
                  <a:tcPr marL="91440" marR="91440" marT="45720" marB="45720" anchor="ctr">
                    <a:lnR w="6191">
                      <a:solidFill>
                        <a:srgbClr val="D8C8BD"/>
                      </a:solidFill>
                      <a:prstDash val="solid"/>
                    </a:lnR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FAF7F3"/>
                    </a:solidFill>
                  </a:tcPr>
                </a:tc>
              </a:tr>
              <a:tr h="904875">
                <a:tc>
                  <a:txBody>
                    <a:bodyPr lIns="114300" tIns="114300" rIns="114300" bIns="114300"/>
                    <a:lstStyle/>
                    <a:p>
                      <a:r>
                        <a:rPr sz="2025" b="0">
                          <a:solidFill>
                            <a:srgbClr val="302B29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其他申訴</a:t>
                      </a:r>
                    </a:p>
                  </a:txBody>
                  <a:tcPr marL="91440" marR="91440" marT="45720" marB="45720" anchor="ctr">
                    <a:lnL w="6191">
                      <a:solidFill>
                        <a:srgbClr val="D8C8BD"/>
                      </a:solidFill>
                      <a:prstDash val="solid"/>
                    </a:lnL>
                    <a:lnR w="6191">
                      <a:solidFill>
                        <a:srgbClr val="D8C8BD"/>
                      </a:solidFill>
                      <a:prstDash val="solid"/>
                    </a:lnR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FAF7F3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2025" b="0">
                          <a:solidFill>
                            <a:srgbClr val="302B29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依簡報規定</a:t>
                      </a:r>
                    </a:p>
                    <a:p>
                      <a:r>
                        <a:rPr sz="2025" b="0">
                          <a:solidFill>
                            <a:srgbClr val="302B29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於比賽結束後 10 分鐘內提出</a:t>
                      </a:r>
                    </a:p>
                  </a:txBody>
                  <a:tcPr marL="91440" marR="91440" marT="45720" marB="45720" anchor="ctr">
                    <a:lnR w="6191">
                      <a:solidFill>
                        <a:srgbClr val="D8C8BD"/>
                      </a:solidFill>
                      <a:prstDash val="solid"/>
                    </a:lnR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FAF7F3"/>
                    </a:solidFill>
                  </a:tcPr>
                </a:tc>
              </a:tr>
            </a:tbl>
          </a:graphicData>
        </a:graphic>
      </p:graphicFrame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36DF7C-82BD-48B5-B7ED-295090A70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324475"/>
            <a:ext cx="10477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A73344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A73344"/>
                </a:solidFill>
                <a:latin typeface="Noto Serif TC"/>
                <a:ea typeface="Noto Serif TC"/>
                <a:cs typeface="Noto Serif TC"/>
              </a:defRPr>
            </a:pPr>
            <a:r>
              <a:rPr sz="1650" b="0">
                <a:solidFill>
                  <a:srgbClr val="A73344"/>
                </a:solidFill>
                <a:latin typeface="Noto Serif TC"/>
                <a:ea typeface="Noto Serif TC"/>
                <a:cs typeface="Noto Serif TC"/>
              </a:rPr>
              <a:t>申訴須依程序處理；有利害關係之申評人員應迴避</a:t>
            </a:r>
          </a:p>
        </p:txBody>
      </p:sp>
    </p:spTree>
    <p:extLst>
      <p:ext uri="{BB962C8B-B14F-4D97-AF65-F5344CB8AC3E}">
        <p14:creationId xmlns:p14="http://schemas.microsoft.com/office/powerpoint/2010/main" val="919454770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A72B9F4-0D69-419E-A5ED-9ED8CB85EAA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86b9d598fb457b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F92E9F-6F1B-40DF-82D5-B6A59AFD5C1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fad35c9615405d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533400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4636BA-36EE-4EEF-8FA8-42926E5CF46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bd8ef814bc4d4a"/>
          <a:stretch xmlns:a="http://schemas.openxmlformats.org/drawingml/2006/main"/>
        </p:blipFill>
        <p:spPr>
          <a:xfrm xmlns:a="http://schemas.openxmlformats.org/drawingml/2006/main">
            <a:off x="0" y="6324600"/>
            <a:ext cx="12192000" cy="5334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5A4D9D-A63F-431A-A018-40DC5EE70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904875"/>
            <a:ext cx="571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21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pPr>
            <a:r>
              <a:rPr sz="21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rPr>
              <a:t>12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9B980A-F1AF-4811-A222-A14668F9B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857250"/>
            <a:ext cx="9810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30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30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pPr>
            <a:r>
              <a:rPr sz="30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rPr>
              <a:t>申訴次數尚待統一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874255-8D36-40B6-84C2-5F1DF91B5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905500"/>
            <a:ext cx="1000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2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pPr>
            <a:r>
              <a:rPr sz="12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rPr>
              <a:t>115 年臺北市原住民族學生語言競賽　領隊會議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94EBBBA-83DF-497A-8185-7169B6333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952625"/>
            <a:ext cx="10477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625" b="0">
                <a:solidFill>
                  <a:srgbClr val="A73344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A73344"/>
                </a:solidFill>
                <a:latin typeface="Noto Serif TC"/>
                <a:ea typeface="Noto Serif TC"/>
                <a:cs typeface="Noto Serif TC"/>
              </a:defRPr>
            </a:pPr>
            <a:r>
              <a:rPr sz="2625" b="0">
                <a:solidFill>
                  <a:srgbClr val="A73344"/>
                </a:solidFill>
                <a:latin typeface="Noto Serif TC"/>
                <a:ea typeface="Noto Serif TC"/>
                <a:cs typeface="Noto Serif TC"/>
              </a:rPr>
              <a:t>會中提及的兩種說法，仍需釐清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8E3578-BC38-4CE8-AFDF-BA9D43F1E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724150"/>
            <a:ext cx="619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550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2550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pPr>
            <a:r>
              <a:rPr sz="2550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10CDC29-C0D6-40B9-AB23-E76DB7ED2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724150"/>
            <a:ext cx="9429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75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2175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pPr>
            <a:r>
              <a:rPr sz="2175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rPr>
              <a:t>「每輪兩次」如何計算？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21CADA6-A65E-4134-8DD1-9A7580D06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514725"/>
            <a:ext cx="619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550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2550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pPr>
            <a:r>
              <a:rPr sz="2550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64F92CB-27CD-47B3-A2C9-D6C036D61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514725"/>
            <a:ext cx="9429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75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2175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pPr>
            <a:r>
              <a:rPr sz="2175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rPr>
              <a:t>申訴成功後，是否保留原有機會？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3575E6B-5DF0-4DA8-8F74-0C79B829A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305300"/>
            <a:ext cx="619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550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2550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pPr>
            <a:r>
              <a:rPr sz="2550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CA440E3-B8DB-4488-B4BD-085929F78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305300"/>
            <a:ext cx="9429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75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2175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pPr>
            <a:r>
              <a:rPr sz="2175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rPr>
              <a:t>申訴失敗後，扣一次或收回該輪權利？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5C870EA-76C8-439D-B2AD-51860DABB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324475"/>
            <a:ext cx="10477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A73344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A73344"/>
                </a:solidFill>
                <a:latin typeface="Noto Serif TC"/>
                <a:ea typeface="Noto Serif TC"/>
                <a:cs typeface="Noto Serif TC"/>
              </a:defRPr>
            </a:pPr>
            <a:r>
              <a:rPr sz="1650" b="0">
                <a:solidFill>
                  <a:srgbClr val="A73344"/>
                </a:solidFill>
                <a:latin typeface="Noto Serif TC"/>
                <a:ea typeface="Noto Serif TC"/>
                <a:cs typeface="Noto Serif TC"/>
              </a:rPr>
              <a:t>請勿將「兩次」直接理解為兩次無條件機會，以正式確認文字為準</a:t>
            </a:r>
          </a:p>
        </p:txBody>
      </p:sp>
    </p:spTree>
    <p:extLst>
      <p:ext uri="{BB962C8B-B14F-4D97-AF65-F5344CB8AC3E}">
        <p14:creationId xmlns:p14="http://schemas.microsoft.com/office/powerpoint/2010/main" val="758390092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1303B30-D9A4-4B27-96FC-C4995887641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cf10e8f8e1407c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EBAE9D-8011-4D11-BD31-7EAD48BF978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a82deb355f4b62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533400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59C887-C19B-418E-A613-6E2EDD00F0F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08459cdb0dd4c38"/>
          <a:stretch xmlns:a="http://schemas.openxmlformats.org/drawingml/2006/main"/>
        </p:blipFill>
        <p:spPr>
          <a:xfrm xmlns:a="http://schemas.openxmlformats.org/drawingml/2006/main">
            <a:off x="0" y="6324600"/>
            <a:ext cx="12192000" cy="5334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F0683E-CEED-4679-B93F-224DD06CA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904875"/>
            <a:ext cx="571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21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pPr>
            <a:r>
              <a:rPr sz="21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rPr>
              <a:t>13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9022D5-095C-4788-998D-3BAE56421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857250"/>
            <a:ext cx="9810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30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30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pPr>
            <a:r>
              <a:rPr sz="30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rPr>
              <a:t>設備異常與場邊秩序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365B79-9095-4B5B-A370-58BFB9E45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905500"/>
            <a:ext cx="1000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2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pPr>
            <a:r>
              <a:rPr sz="12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rPr>
              <a:t>115 年臺北市原住民族學生語言競賽　領隊會議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B0674A-C2FC-46BF-919F-0F43498A2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000250"/>
            <a:ext cx="619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550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2550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pPr>
            <a:r>
              <a:rPr sz="2550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1C2371-BF7C-441D-BFD6-4092B8D4B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000250"/>
            <a:ext cx="9429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21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pPr>
            <a:r>
              <a:rPr sz="21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rPr>
              <a:t>設備異常由主審與場控確認，保留原分數與題數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5D38F5-770A-47F4-B556-E62195411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038475"/>
            <a:ext cx="619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550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2550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pPr>
            <a:r>
              <a:rPr sz="2550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84FF83-CC88-4383-9F69-1D2E31B83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038475"/>
            <a:ext cx="9429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21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pPr>
            <a:r>
              <a:rPr sz="21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rPr>
              <a:t>領隊、陪同人員避免以手勢或聲音提示答案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BCD970A-9FA0-4E80-B178-55FCACCC0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076700"/>
            <a:ext cx="619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550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2550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pPr>
            <a:r>
              <a:rPr sz="2550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A22D4EB-BE0E-4F03-9200-D579084A9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076700"/>
            <a:ext cx="9429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21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pPr>
            <a:r>
              <a:rPr sz="21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rPr>
              <a:t>臨時棄賽或賽程異動，依現場正式公告辦理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3BDAD3E-CDB0-466B-8C4F-A57007D0E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324475"/>
            <a:ext cx="10477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A73344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A73344"/>
                </a:solidFill>
                <a:latin typeface="Noto Serif TC"/>
                <a:ea typeface="Noto Serif TC"/>
                <a:cs typeface="Noto Serif TC"/>
              </a:defRPr>
            </a:pPr>
            <a:r>
              <a:rPr sz="1650" b="0">
                <a:solidFill>
                  <a:srgbClr val="A73344"/>
                </a:solidFill>
                <a:latin typeface="Noto Serif TC"/>
                <a:ea typeface="Noto Serif TC"/>
                <a:cs typeface="Noto Serif TC"/>
              </a:rPr>
              <a:t>發現問題先向現場人員反映，由主審依程序處理</a:t>
            </a:r>
          </a:p>
        </p:txBody>
      </p:sp>
    </p:spTree>
    <p:extLst>
      <p:ext uri="{BB962C8B-B14F-4D97-AF65-F5344CB8AC3E}">
        <p14:creationId xmlns:p14="http://schemas.microsoft.com/office/powerpoint/2010/main" val="457420545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516CD2-6BD8-4EDA-AB08-46CFABFEFD7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df817beea04bd7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12D350-9E14-4381-A130-8A7930E56D3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5e4b923d8c4ccd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533400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BD1A8F-8E25-400B-8551-4231F82F539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8112d95bde4098"/>
          <a:stretch xmlns:a="http://schemas.openxmlformats.org/drawingml/2006/main"/>
        </p:blipFill>
        <p:spPr>
          <a:xfrm xmlns:a="http://schemas.openxmlformats.org/drawingml/2006/main">
            <a:off x="0" y="6324600"/>
            <a:ext cx="12192000" cy="5334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D0312D-FED9-4730-A47C-163C58AB1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904875"/>
            <a:ext cx="571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21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pPr>
            <a:r>
              <a:rPr sz="21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rPr>
              <a:t>14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023ECE-B552-421E-9E9A-923EAA944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857250"/>
            <a:ext cx="9810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30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30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pPr>
            <a:r>
              <a:rPr sz="30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rPr>
              <a:t>各隊帶隊名單　賽考利克泰雅語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EA7820-422C-44AA-91D5-02A3FA808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905500"/>
            <a:ext cx="1000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2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pPr>
            <a:r>
              <a:rPr sz="12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rPr>
              <a:t>115 年臺北市原住民族學生語言競賽　領隊會議</a:t>
            </a:r>
          </a:p>
        </p:txBody>
      </p:sp>
      <p:graphicFrame>
        <p:nvGraphicFrame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66A3D5-BC69-41AE-8A72-0B0B4504FF37}"/>
              </a:ext>
            </a:extLst>
          </p:cNvPr>
          <p:cNvGraphicFramePr/>
          <p:nvPr/>
        </p:nvGraphicFramePr>
        <p:xfrm>
          <a:off xmlns:a="http://schemas.openxmlformats.org/drawingml/2006/main" x="838200" y="1952625"/>
          <a:ext xmlns:a="http://schemas.openxmlformats.org/drawingml/2006/main" cx="10515600" cy="31908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048250"/>
                <a:gridCol w="2857500"/>
                <a:gridCol w="2609850"/>
              </a:tblGrid>
              <a:tr h="638175">
                <a:tc>
                  <a:txBody>
                    <a:bodyPr lIns="114300" tIns="114300" rIns="114300" bIns="114300"/>
                    <a:lstStyle/>
                    <a:p>
                      <a:r>
                        <a:rPr sz="1650" b="1">
                          <a:solidFill>
                            <a:srgbClr val="A77C34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隊伍</a:t>
                      </a:r>
                    </a:p>
                  </a:txBody>
                  <a:tcPr marL="91440" marR="91440" marT="45720" marB="45720" anchor="ctr">
                    <a:lnL w="6191">
                      <a:solidFill>
                        <a:srgbClr val="D8C8BD"/>
                      </a:solidFill>
                      <a:prstDash val="solid"/>
                    </a:lnL>
                    <a:lnR w="6191">
                      <a:solidFill>
                        <a:srgbClr val="D8C8BD"/>
                      </a:solidFill>
                      <a:prstDash val="solid"/>
                    </a:lnR>
                    <a:lnT w="6191">
                      <a:solidFill>
                        <a:srgbClr val="D8C8BD"/>
                      </a:solidFill>
                      <a:prstDash val="solid"/>
                    </a:lnT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EEE4DB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1650" b="1">
                          <a:solidFill>
                            <a:srgbClr val="A77C34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指導老師</a:t>
                      </a:r>
                    </a:p>
                  </a:txBody>
                  <a:tcPr marL="91440" marR="91440" marT="45720" marB="45720" anchor="ctr">
                    <a:lnR w="6191">
                      <a:solidFill>
                        <a:srgbClr val="D8C8BD"/>
                      </a:solidFill>
                      <a:prstDash val="solid"/>
                    </a:lnR>
                    <a:lnT w="6191">
                      <a:solidFill>
                        <a:srgbClr val="D8C8BD"/>
                      </a:solidFill>
                      <a:prstDash val="solid"/>
                    </a:lnT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EEE4DB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1650" b="1">
                          <a:solidFill>
                            <a:srgbClr val="A77C34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隊輔</a:t>
                      </a:r>
                    </a:p>
                  </a:txBody>
                  <a:tcPr marL="91440" marR="91440" marT="45720" marB="45720" anchor="ctr">
                    <a:lnR w="6191">
                      <a:solidFill>
                        <a:srgbClr val="D8C8BD"/>
                      </a:solidFill>
                      <a:prstDash val="solid"/>
                    </a:lnR>
                    <a:lnT w="6191">
                      <a:solidFill>
                        <a:srgbClr val="D8C8BD"/>
                      </a:solidFill>
                      <a:prstDash val="solid"/>
                    </a:lnT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EEE4DB"/>
                    </a:solidFill>
                  </a:tcPr>
                </a:tc>
              </a:tr>
              <a:tr h="638175">
                <a:tc>
                  <a:txBody>
                    <a:bodyPr lIns="114300" tIns="114300" rIns="114300" bIns="114300"/>
                    <a:lstStyle/>
                    <a:p>
                      <a:r>
                        <a:rPr sz="2175" b="0">
                          <a:solidFill>
                            <a:srgbClr val="302B29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很強 A泰雅隊</a:t>
                      </a:r>
                    </a:p>
                  </a:txBody>
                  <a:tcPr marL="91440" marR="91440" marT="45720" marB="45720" anchor="ctr">
                    <a:lnL w="6191">
                      <a:solidFill>
                        <a:srgbClr val="D8C8BD"/>
                      </a:solidFill>
                      <a:prstDash val="solid"/>
                    </a:lnL>
                    <a:lnR w="6191">
                      <a:solidFill>
                        <a:srgbClr val="D8C8BD"/>
                      </a:solidFill>
                      <a:prstDash val="solid"/>
                    </a:lnR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FAF7F3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2175" b="0">
                          <a:solidFill>
                            <a:srgbClr val="302B29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陳凱倫</a:t>
                      </a:r>
                    </a:p>
                  </a:txBody>
                  <a:tcPr marL="91440" marR="91440" marT="45720" marB="45720" anchor="ctr">
                    <a:lnR w="6191">
                      <a:solidFill>
                        <a:srgbClr val="D8C8BD"/>
                      </a:solidFill>
                      <a:prstDash val="solid"/>
                    </a:lnR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FAF7F3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2175" b="0">
                          <a:solidFill>
                            <a:srgbClr val="302B29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王馨瑜</a:t>
                      </a:r>
                    </a:p>
                  </a:txBody>
                  <a:tcPr marL="91440" marR="91440" marT="45720" marB="45720" anchor="ctr">
                    <a:lnR w="6191">
                      <a:solidFill>
                        <a:srgbClr val="D8C8BD"/>
                      </a:solidFill>
                      <a:prstDash val="solid"/>
                    </a:lnR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FAF7F3"/>
                    </a:solidFill>
                  </a:tcPr>
                </a:tc>
              </a:tr>
              <a:tr h="638175">
                <a:tc>
                  <a:txBody>
                    <a:bodyPr lIns="114300" tIns="114300" rIns="114300" bIns="114300"/>
                    <a:lstStyle/>
                    <a:p>
                      <a:r>
                        <a:rPr sz="2175" b="0">
                          <a:solidFill>
                            <a:srgbClr val="302B29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很棒 D泰雅隊</a:t>
                      </a:r>
                    </a:p>
                  </a:txBody>
                  <a:tcPr marL="91440" marR="91440" marT="45720" marB="45720" anchor="ctr">
                    <a:lnL w="6191">
                      <a:solidFill>
                        <a:srgbClr val="D8C8BD"/>
                      </a:solidFill>
                      <a:prstDash val="solid"/>
                    </a:lnL>
                    <a:lnR w="6191">
                      <a:solidFill>
                        <a:srgbClr val="D8C8BD"/>
                      </a:solidFill>
                      <a:prstDash val="solid"/>
                    </a:lnR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FAF7F3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2175" b="0">
                          <a:solidFill>
                            <a:srgbClr val="302B29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陳美娟</a:t>
                      </a:r>
                    </a:p>
                  </a:txBody>
                  <a:tcPr marL="91440" marR="91440" marT="45720" marB="45720" anchor="ctr">
                    <a:lnR w="6191">
                      <a:solidFill>
                        <a:srgbClr val="D8C8BD"/>
                      </a:solidFill>
                      <a:prstDash val="solid"/>
                    </a:lnR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FAF7F3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2175" b="0">
                          <a:solidFill>
                            <a:srgbClr val="302B29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黃恣琦</a:t>
                      </a:r>
                    </a:p>
                  </a:txBody>
                  <a:tcPr marL="91440" marR="91440" marT="45720" marB="45720" anchor="ctr">
                    <a:lnR w="6191">
                      <a:solidFill>
                        <a:srgbClr val="D8C8BD"/>
                      </a:solidFill>
                      <a:prstDash val="solid"/>
                    </a:lnR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FAF7F3"/>
                    </a:solidFill>
                  </a:tcPr>
                </a:tc>
              </a:tr>
              <a:tr h="638175">
                <a:tc>
                  <a:txBody>
                    <a:bodyPr lIns="114300" tIns="114300" rIns="114300" bIns="114300"/>
                    <a:lstStyle/>
                    <a:p>
                      <a:r>
                        <a:rPr sz="2175" b="0">
                          <a:solidFill>
                            <a:srgbClr val="302B29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很酷 O泰雅隊</a:t>
                      </a:r>
                    </a:p>
                  </a:txBody>
                  <a:tcPr marL="91440" marR="91440" marT="45720" marB="45720" anchor="ctr">
                    <a:lnL w="6191">
                      <a:solidFill>
                        <a:srgbClr val="D8C8BD"/>
                      </a:solidFill>
                      <a:prstDash val="solid"/>
                    </a:lnL>
                    <a:lnR w="6191">
                      <a:solidFill>
                        <a:srgbClr val="D8C8BD"/>
                      </a:solidFill>
                      <a:prstDash val="solid"/>
                    </a:lnR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FAF7F3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2175" b="0">
                          <a:solidFill>
                            <a:srgbClr val="302B29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田利露</a:t>
                      </a:r>
                    </a:p>
                  </a:txBody>
                  <a:tcPr marL="91440" marR="91440" marT="45720" marB="45720" anchor="ctr">
                    <a:lnR w="6191">
                      <a:solidFill>
                        <a:srgbClr val="D8C8BD"/>
                      </a:solidFill>
                      <a:prstDash val="solid"/>
                    </a:lnR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FAF7F3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2175" b="0">
                          <a:solidFill>
                            <a:srgbClr val="302B29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伍璇</a:t>
                      </a:r>
                    </a:p>
                  </a:txBody>
                  <a:tcPr marL="91440" marR="91440" marT="45720" marB="45720" anchor="ctr">
                    <a:lnR w="6191">
                      <a:solidFill>
                        <a:srgbClr val="D8C8BD"/>
                      </a:solidFill>
                      <a:prstDash val="solid"/>
                    </a:lnR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FAF7F3"/>
                    </a:solidFill>
                  </a:tcPr>
                </a:tc>
              </a:tr>
              <a:tr h="638175">
                <a:tc>
                  <a:txBody>
                    <a:bodyPr lIns="114300" tIns="114300" rIns="114300" bIns="114300"/>
                    <a:lstStyle/>
                    <a:p>
                      <a:r>
                        <a:rPr sz="2175" b="0">
                          <a:solidFill>
                            <a:srgbClr val="302B29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很賽 L泰雅隊</a:t>
                      </a:r>
                    </a:p>
                  </a:txBody>
                  <a:tcPr marL="91440" marR="91440" marT="45720" marB="45720" anchor="ctr">
                    <a:lnL w="6191">
                      <a:solidFill>
                        <a:srgbClr val="D8C8BD"/>
                      </a:solidFill>
                      <a:prstDash val="solid"/>
                    </a:lnL>
                    <a:lnR w="6191">
                      <a:solidFill>
                        <a:srgbClr val="D8C8BD"/>
                      </a:solidFill>
                      <a:prstDash val="solid"/>
                    </a:lnR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FAF7F3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2175" b="0">
                          <a:solidFill>
                            <a:srgbClr val="302B29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黃婉茜</a:t>
                      </a:r>
                    </a:p>
                  </a:txBody>
                  <a:tcPr marL="91440" marR="91440" marT="45720" marB="45720" anchor="ctr">
                    <a:lnR w="6191">
                      <a:solidFill>
                        <a:srgbClr val="D8C8BD"/>
                      </a:solidFill>
                      <a:prstDash val="solid"/>
                    </a:lnR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FAF7F3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2175" b="0">
                          <a:solidFill>
                            <a:srgbClr val="302B29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陳苑馨</a:t>
                      </a:r>
                    </a:p>
                  </a:txBody>
                  <a:tcPr marL="91440" marR="91440" marT="45720" marB="45720" anchor="ctr">
                    <a:lnR w="6191">
                      <a:solidFill>
                        <a:srgbClr val="D8C8BD"/>
                      </a:solidFill>
                      <a:prstDash val="solid"/>
                    </a:lnR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FAF7F3"/>
                    </a:solidFill>
                  </a:tcPr>
                </a:tc>
              </a:tr>
            </a:tbl>
          </a:graphicData>
        </a:graphic>
      </p:graphicFrame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0CCE21-C8E2-4C24-A853-3F61D0CD0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324475"/>
            <a:ext cx="10477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A73344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A73344"/>
                </a:solidFill>
                <a:latin typeface="Noto Serif TC"/>
                <a:ea typeface="Noto Serif TC"/>
                <a:cs typeface="Noto Serif TC"/>
              </a:defRPr>
            </a:pPr>
            <a:r>
              <a:rPr sz="1650" b="0">
                <a:solidFill>
                  <a:srgbClr val="A73344"/>
                </a:solidFill>
                <a:latin typeface="Noto Serif TC"/>
                <a:ea typeface="Noto Serif TC"/>
                <a:cs typeface="Noto Serif TC"/>
              </a:rPr>
              <a:t>報到後請先與自己的隊輔互認，確認當日集合與出賽資訊</a:t>
            </a:r>
          </a:p>
        </p:txBody>
      </p:sp>
    </p:spTree>
    <p:extLst>
      <p:ext uri="{BB962C8B-B14F-4D97-AF65-F5344CB8AC3E}">
        <p14:creationId xmlns:p14="http://schemas.microsoft.com/office/powerpoint/2010/main" val="490055766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EBB33E-6613-42DD-A60D-C1153078D35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e06b32db0f43cf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5FAAAC-D291-4084-B8CC-6487E939BF5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985775e2404437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533400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DBF9C3-1ABC-4C37-9B69-3582EEFFF60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95d86e3eb6457a"/>
          <a:stretch xmlns:a="http://schemas.openxmlformats.org/drawingml/2006/main"/>
        </p:blipFill>
        <p:spPr>
          <a:xfrm xmlns:a="http://schemas.openxmlformats.org/drawingml/2006/main">
            <a:off x="0" y="6324600"/>
            <a:ext cx="12192000" cy="5334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FEF2BD-8A84-4EE6-A96B-BBC52F45C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904875"/>
            <a:ext cx="571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21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pPr>
            <a:r>
              <a:rPr sz="21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rPr>
              <a:t>15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530ED1-DAD6-4C10-9866-2D71AD019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857250"/>
            <a:ext cx="9810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30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30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pPr>
            <a:r>
              <a:rPr sz="30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rPr>
              <a:t>各隊帶隊名單　東排灣語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FCE59C-BD9C-4205-BF86-7649DDE3D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905500"/>
            <a:ext cx="1000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2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pPr>
            <a:r>
              <a:rPr sz="12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rPr>
              <a:t>115 年臺北市原住民族學生語言競賽　領隊會議</a:t>
            </a:r>
          </a:p>
        </p:txBody>
      </p:sp>
      <p:graphicFrame>
        <p:nvGraphicFrame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E14934-E6A4-41AF-964F-907C924707B0}"/>
              </a:ext>
            </a:extLst>
          </p:cNvPr>
          <p:cNvGraphicFramePr/>
          <p:nvPr/>
        </p:nvGraphicFramePr>
        <p:xfrm>
          <a:off xmlns:a="http://schemas.openxmlformats.org/drawingml/2006/main" x="838200" y="1714500"/>
          <a:ext xmlns:a="http://schemas.openxmlformats.org/drawingml/2006/main" cx="10515600" cy="3810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857750"/>
                <a:gridCol w="3476625"/>
                <a:gridCol w="2181225"/>
              </a:tblGrid>
              <a:tr h="762000">
                <a:tc>
                  <a:txBody>
                    <a:bodyPr lIns="114300" tIns="114300" rIns="114300" bIns="114300"/>
                    <a:lstStyle/>
                    <a:p>
                      <a:r>
                        <a:rPr sz="1650" b="1">
                          <a:solidFill>
                            <a:srgbClr val="A77C34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隊伍</a:t>
                      </a:r>
                    </a:p>
                  </a:txBody>
                  <a:tcPr marL="91440" marR="91440" marT="45720" marB="45720" anchor="ctr">
                    <a:lnL w="6191">
                      <a:solidFill>
                        <a:srgbClr val="D8C8BD"/>
                      </a:solidFill>
                      <a:prstDash val="solid"/>
                    </a:lnL>
                    <a:lnR w="6191">
                      <a:solidFill>
                        <a:srgbClr val="D8C8BD"/>
                      </a:solidFill>
                      <a:prstDash val="solid"/>
                    </a:lnR>
                    <a:lnT w="6191">
                      <a:solidFill>
                        <a:srgbClr val="D8C8BD"/>
                      </a:solidFill>
                      <a:prstDash val="solid"/>
                    </a:lnT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EEE4DB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1650" b="1">
                          <a:solidFill>
                            <a:srgbClr val="A77C34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指導老師</a:t>
                      </a:r>
                    </a:p>
                  </a:txBody>
                  <a:tcPr marL="91440" marR="91440" marT="45720" marB="45720" anchor="ctr">
                    <a:lnR w="6191">
                      <a:solidFill>
                        <a:srgbClr val="D8C8BD"/>
                      </a:solidFill>
                      <a:prstDash val="solid"/>
                    </a:lnR>
                    <a:lnT w="6191">
                      <a:solidFill>
                        <a:srgbClr val="D8C8BD"/>
                      </a:solidFill>
                      <a:prstDash val="solid"/>
                    </a:lnT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EEE4DB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1650" b="1">
                          <a:solidFill>
                            <a:srgbClr val="A77C34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隊輔</a:t>
                      </a:r>
                    </a:p>
                  </a:txBody>
                  <a:tcPr marL="91440" marR="91440" marT="45720" marB="45720" anchor="ctr">
                    <a:lnR w="6191">
                      <a:solidFill>
                        <a:srgbClr val="D8C8BD"/>
                      </a:solidFill>
                      <a:prstDash val="solid"/>
                    </a:lnR>
                    <a:lnT w="6191">
                      <a:solidFill>
                        <a:srgbClr val="D8C8BD"/>
                      </a:solidFill>
                      <a:prstDash val="solid"/>
                    </a:lnT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EEE4DB"/>
                    </a:solidFill>
                  </a:tcPr>
                </a:tc>
              </a:tr>
              <a:tr h="762000">
                <a:tc>
                  <a:txBody>
                    <a:bodyPr lIns="114300" tIns="114300" rIns="114300" bIns="114300"/>
                    <a:lstStyle/>
                    <a:p>
                      <a:r>
                        <a:rPr sz="1725" b="0">
                          <a:solidFill>
                            <a:srgbClr val="302B29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iduidu-2, puvaqu</a:t>
                      </a:r>
                    </a:p>
                    <a:p>
                      <a:r>
                        <a:rPr sz="1725" b="0">
                          <a:solidFill>
                            <a:srgbClr val="302B29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小米收穫隊</a:t>
                      </a:r>
                    </a:p>
                  </a:txBody>
                  <a:tcPr marL="91440" marR="91440" marT="45720" marB="45720" anchor="ctr">
                    <a:lnL w="6191">
                      <a:solidFill>
                        <a:srgbClr val="D8C8BD"/>
                      </a:solidFill>
                      <a:prstDash val="solid"/>
                    </a:lnL>
                    <a:lnR w="6191">
                      <a:solidFill>
                        <a:srgbClr val="D8C8BD"/>
                      </a:solidFill>
                      <a:prstDash val="solid"/>
                    </a:lnR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FAF7F3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1725" b="0">
                          <a:solidFill>
                            <a:srgbClr val="302B29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鄭春美、石美齡</a:t>
                      </a:r>
                    </a:p>
                    <a:p>
                      <a:r>
                        <a:rPr sz="1725" b="0">
                          <a:solidFill>
                            <a:srgbClr val="302B29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沈玉珍、邱惠英</a:t>
                      </a:r>
                    </a:p>
                  </a:txBody>
                  <a:tcPr marL="91440" marR="91440" marT="45720" marB="45720" anchor="ctr">
                    <a:lnR w="6191">
                      <a:solidFill>
                        <a:srgbClr val="D8C8BD"/>
                      </a:solidFill>
                      <a:prstDash val="solid"/>
                    </a:lnR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FAF7F3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1725" b="0">
                          <a:solidFill>
                            <a:srgbClr val="302B29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邱意庭</a:t>
                      </a:r>
                    </a:p>
                  </a:txBody>
                  <a:tcPr marL="91440" marR="91440" marT="45720" marB="45720" anchor="ctr">
                    <a:lnR w="6191">
                      <a:solidFill>
                        <a:srgbClr val="D8C8BD"/>
                      </a:solidFill>
                      <a:prstDash val="solid"/>
                    </a:lnR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FAF7F3"/>
                    </a:solidFill>
                  </a:tcPr>
                </a:tc>
              </a:tr>
              <a:tr h="762000">
                <a:tc>
                  <a:txBody>
                    <a:bodyPr lIns="114300" tIns="114300" rIns="114300" bIns="114300"/>
                    <a:lstStyle/>
                    <a:p>
                      <a:r>
                        <a:rPr sz="1725" b="0">
                          <a:solidFill>
                            <a:srgbClr val="302B29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iduidu-1, palayap</a:t>
                      </a:r>
                    </a:p>
                    <a:p>
                      <a:r>
                        <a:rPr sz="1725" b="0">
                          <a:solidFill>
                            <a:srgbClr val="302B29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火焰族語隊</a:t>
                      </a:r>
                    </a:p>
                  </a:txBody>
                  <a:tcPr marL="91440" marR="91440" marT="45720" marB="45720" anchor="ctr">
                    <a:lnL w="6191">
                      <a:solidFill>
                        <a:srgbClr val="D8C8BD"/>
                      </a:solidFill>
                      <a:prstDash val="solid"/>
                    </a:lnL>
                    <a:lnR w="6191">
                      <a:solidFill>
                        <a:srgbClr val="D8C8BD"/>
                      </a:solidFill>
                      <a:prstDash val="solid"/>
                    </a:lnR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FAF7F3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1725" b="0">
                          <a:solidFill>
                            <a:srgbClr val="302B29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鄭春美、石美齡</a:t>
                      </a:r>
                    </a:p>
                    <a:p>
                      <a:r>
                        <a:rPr sz="1725" b="0">
                          <a:solidFill>
                            <a:srgbClr val="302B29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沈玉珍、邱惠英</a:t>
                      </a:r>
                    </a:p>
                  </a:txBody>
                  <a:tcPr marL="91440" marR="91440" marT="45720" marB="45720" anchor="ctr">
                    <a:lnR w="6191">
                      <a:solidFill>
                        <a:srgbClr val="D8C8BD"/>
                      </a:solidFill>
                      <a:prstDash val="solid"/>
                    </a:lnR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FAF7F3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1725" b="0">
                          <a:solidFill>
                            <a:srgbClr val="302B29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陳芊妤</a:t>
                      </a:r>
                    </a:p>
                  </a:txBody>
                  <a:tcPr marL="91440" marR="91440" marT="45720" marB="45720" anchor="ctr">
                    <a:lnR w="6191">
                      <a:solidFill>
                        <a:srgbClr val="D8C8BD"/>
                      </a:solidFill>
                      <a:prstDash val="solid"/>
                    </a:lnR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FAF7F3"/>
                    </a:solidFill>
                  </a:tcPr>
                </a:tc>
              </a:tr>
              <a:tr h="762000">
                <a:tc>
                  <a:txBody>
                    <a:bodyPr lIns="114300" tIns="114300" rIns="114300" bIns="114300"/>
                    <a:lstStyle/>
                    <a:p>
                      <a:r>
                        <a:rPr sz="1725" b="0">
                          <a:solidFill>
                            <a:srgbClr val="302B29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iduidu-3, cinunan</a:t>
                      </a:r>
                    </a:p>
                    <a:p>
                      <a:r>
                        <a:rPr sz="1725" b="0">
                          <a:solidFill>
                            <a:srgbClr val="302B29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獵人隊</a:t>
                      </a:r>
                    </a:p>
                  </a:txBody>
                  <a:tcPr marL="91440" marR="91440" marT="45720" marB="45720" anchor="ctr">
                    <a:lnL w="6191">
                      <a:solidFill>
                        <a:srgbClr val="D8C8BD"/>
                      </a:solidFill>
                      <a:prstDash val="solid"/>
                    </a:lnL>
                    <a:lnR w="6191">
                      <a:solidFill>
                        <a:srgbClr val="D8C8BD"/>
                      </a:solidFill>
                      <a:prstDash val="solid"/>
                    </a:lnR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FAF7F3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1725" b="0">
                          <a:solidFill>
                            <a:srgbClr val="302B29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石美齡、沈玉珍</a:t>
                      </a:r>
                    </a:p>
                    <a:p>
                      <a:r>
                        <a:rPr sz="1725" b="0">
                          <a:solidFill>
                            <a:srgbClr val="302B29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鄭春美、邱惠英</a:t>
                      </a:r>
                    </a:p>
                  </a:txBody>
                  <a:tcPr marL="91440" marR="91440" marT="45720" marB="45720" anchor="ctr">
                    <a:lnR w="6191">
                      <a:solidFill>
                        <a:srgbClr val="D8C8BD"/>
                      </a:solidFill>
                      <a:prstDash val="solid"/>
                    </a:lnR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FAF7F3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1725" b="0">
                          <a:solidFill>
                            <a:srgbClr val="302B29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高蔓寧</a:t>
                      </a:r>
                    </a:p>
                  </a:txBody>
                  <a:tcPr marL="91440" marR="91440" marT="45720" marB="45720" anchor="ctr">
                    <a:lnR w="6191">
                      <a:solidFill>
                        <a:srgbClr val="D8C8BD"/>
                      </a:solidFill>
                      <a:prstDash val="solid"/>
                    </a:lnR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FAF7F3"/>
                    </a:solidFill>
                  </a:tcPr>
                </a:tc>
              </a:tr>
              <a:tr h="762000">
                <a:tc>
                  <a:txBody>
                    <a:bodyPr lIns="114300" tIns="114300" rIns="114300" bIns="114300"/>
                    <a:lstStyle/>
                    <a:p>
                      <a:r>
                        <a:rPr sz="1725" b="0">
                          <a:solidFill>
                            <a:srgbClr val="302B29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iduidu-4, qadaw</a:t>
                      </a:r>
                    </a:p>
                    <a:p>
                      <a:r>
                        <a:rPr sz="1725" b="0">
                          <a:solidFill>
                            <a:srgbClr val="302B29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太陽隊</a:t>
                      </a:r>
                    </a:p>
                  </a:txBody>
                  <a:tcPr marL="91440" marR="91440" marT="45720" marB="45720" anchor="ctr">
                    <a:lnL w="6191">
                      <a:solidFill>
                        <a:srgbClr val="D8C8BD"/>
                      </a:solidFill>
                      <a:prstDash val="solid"/>
                    </a:lnL>
                    <a:lnR w="6191">
                      <a:solidFill>
                        <a:srgbClr val="D8C8BD"/>
                      </a:solidFill>
                      <a:prstDash val="solid"/>
                    </a:lnR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FAF7F3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1725" b="0">
                          <a:solidFill>
                            <a:srgbClr val="302B29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鄭春美、石美齡</a:t>
                      </a:r>
                    </a:p>
                    <a:p>
                      <a:r>
                        <a:rPr sz="1725" b="0">
                          <a:solidFill>
                            <a:srgbClr val="302B29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沈玉珍、邱惠英</a:t>
                      </a:r>
                    </a:p>
                  </a:txBody>
                  <a:tcPr marL="91440" marR="91440" marT="45720" marB="45720" anchor="ctr">
                    <a:lnR w="6191">
                      <a:solidFill>
                        <a:srgbClr val="D8C8BD"/>
                      </a:solidFill>
                      <a:prstDash val="solid"/>
                    </a:lnR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FAF7F3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1725" b="0">
                          <a:solidFill>
                            <a:srgbClr val="302B29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娜姿比佑邢幸</a:t>
                      </a:r>
                    </a:p>
                  </a:txBody>
                  <a:tcPr marL="91440" marR="91440" marT="45720" marB="45720" anchor="ctr">
                    <a:lnR w="6191">
                      <a:solidFill>
                        <a:srgbClr val="D8C8BD"/>
                      </a:solidFill>
                      <a:prstDash val="solid"/>
                    </a:lnR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FAF7F3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680161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D8F33E-0A77-4DBA-8CAB-BD2D25DAFD5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2dc48ad0c941d4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B66C4D-ED4D-47C7-B387-AEE5172C6FA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252ea60e3841ad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533400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1CA50E3-F710-422F-A3E0-6D5F02C43B2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c0f26710a045af"/>
          <a:stretch xmlns:a="http://schemas.openxmlformats.org/drawingml/2006/main"/>
        </p:blipFill>
        <p:spPr>
          <a:xfrm xmlns:a="http://schemas.openxmlformats.org/drawingml/2006/main">
            <a:off x="0" y="6324600"/>
            <a:ext cx="12192000" cy="5334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A7EBD1-517E-4437-AC27-CEF7B7DFB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904875"/>
            <a:ext cx="571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21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pPr>
            <a:r>
              <a:rPr sz="21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rPr>
              <a:t>16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3FC0AA-3345-4E95-A885-1A2967360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857250"/>
            <a:ext cx="9810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30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30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pPr>
            <a:r>
              <a:rPr sz="30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rPr>
              <a:t>各隊帶隊名單　太魯閣族語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AB548E-94AF-4913-BADE-9BEF6AA59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905500"/>
            <a:ext cx="1000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2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pPr>
            <a:r>
              <a:rPr sz="12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rPr>
              <a:t>115 年臺北市原住民族學生語言競賽　領隊會議</a:t>
            </a:r>
          </a:p>
        </p:txBody>
      </p:sp>
      <p:graphicFrame>
        <p:nvGraphicFrame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750180-A935-4D53-95CA-4820A4563F22}"/>
              </a:ext>
            </a:extLst>
          </p:cNvPr>
          <p:cNvGraphicFramePr/>
          <p:nvPr/>
        </p:nvGraphicFramePr>
        <p:xfrm>
          <a:off xmlns:a="http://schemas.openxmlformats.org/drawingml/2006/main" x="838200" y="2381250"/>
          <a:ext xmlns:a="http://schemas.openxmlformats.org/drawingml/2006/main" cx="10515600" cy="2095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429250"/>
                <a:gridCol w="2762250"/>
                <a:gridCol w="2324100"/>
              </a:tblGrid>
              <a:tr h="1047750">
                <a:tc>
                  <a:txBody>
                    <a:bodyPr lIns="114300" tIns="114300" rIns="114300" bIns="114300"/>
                    <a:lstStyle/>
                    <a:p>
                      <a:r>
                        <a:rPr sz="1650" b="1">
                          <a:solidFill>
                            <a:srgbClr val="A77C34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隊伍</a:t>
                      </a:r>
                    </a:p>
                  </a:txBody>
                  <a:tcPr marL="91440" marR="91440" marT="45720" marB="45720" anchor="ctr">
                    <a:lnL w="6191">
                      <a:solidFill>
                        <a:srgbClr val="D8C8BD"/>
                      </a:solidFill>
                      <a:prstDash val="solid"/>
                    </a:lnL>
                    <a:lnR w="6191">
                      <a:solidFill>
                        <a:srgbClr val="D8C8BD"/>
                      </a:solidFill>
                      <a:prstDash val="solid"/>
                    </a:lnR>
                    <a:lnT w="6191">
                      <a:solidFill>
                        <a:srgbClr val="D8C8BD"/>
                      </a:solidFill>
                      <a:prstDash val="solid"/>
                    </a:lnT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EEE4DB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1650" b="1">
                          <a:solidFill>
                            <a:srgbClr val="A77C34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指導老師</a:t>
                      </a:r>
                    </a:p>
                  </a:txBody>
                  <a:tcPr marL="91440" marR="91440" marT="45720" marB="45720" anchor="ctr">
                    <a:lnR w="6191">
                      <a:solidFill>
                        <a:srgbClr val="D8C8BD"/>
                      </a:solidFill>
                      <a:prstDash val="solid"/>
                    </a:lnR>
                    <a:lnT w="6191">
                      <a:solidFill>
                        <a:srgbClr val="D8C8BD"/>
                      </a:solidFill>
                      <a:prstDash val="solid"/>
                    </a:lnT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EEE4DB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1650" b="1">
                          <a:solidFill>
                            <a:srgbClr val="A77C34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隊輔</a:t>
                      </a:r>
                    </a:p>
                  </a:txBody>
                  <a:tcPr marL="91440" marR="91440" marT="45720" marB="45720" anchor="ctr">
                    <a:lnR w="6191">
                      <a:solidFill>
                        <a:srgbClr val="D8C8BD"/>
                      </a:solidFill>
                      <a:prstDash val="solid"/>
                    </a:lnR>
                    <a:lnT w="6191">
                      <a:solidFill>
                        <a:srgbClr val="D8C8BD"/>
                      </a:solidFill>
                      <a:prstDash val="solid"/>
                    </a:lnT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EEE4DB"/>
                    </a:solidFill>
                  </a:tcPr>
                </a:tc>
              </a:tr>
              <a:tr h="1047750">
                <a:tc>
                  <a:txBody>
                    <a:bodyPr lIns="114300" tIns="114300" rIns="114300" bIns="114300"/>
                    <a:lstStyle/>
                    <a:p>
                      <a:r>
                        <a:rPr sz="2175" b="0">
                          <a:solidFill>
                            <a:srgbClr val="302B29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Qpuring ppngrah Truku</a:t>
                      </a:r>
                    </a:p>
                    <a:p>
                      <a:r>
                        <a:rPr sz="2175" b="0">
                          <a:solidFill>
                            <a:srgbClr val="302B29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星星隊</a:t>
                      </a:r>
                    </a:p>
                  </a:txBody>
                  <a:tcPr marL="91440" marR="91440" marT="45720" marB="45720" anchor="ctr">
                    <a:lnL w="6191">
                      <a:solidFill>
                        <a:srgbClr val="D8C8BD"/>
                      </a:solidFill>
                      <a:prstDash val="solid"/>
                    </a:lnL>
                    <a:lnR w="6191">
                      <a:solidFill>
                        <a:srgbClr val="D8C8BD"/>
                      </a:solidFill>
                      <a:prstDash val="solid"/>
                    </a:lnR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FAF7F3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2175" b="0">
                          <a:solidFill>
                            <a:srgbClr val="302B29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彭甄琳</a:t>
                      </a:r>
                    </a:p>
                  </a:txBody>
                  <a:tcPr marL="91440" marR="91440" marT="45720" marB="45720" anchor="ctr">
                    <a:lnR w="6191">
                      <a:solidFill>
                        <a:srgbClr val="D8C8BD"/>
                      </a:solidFill>
                      <a:prstDash val="solid"/>
                    </a:lnR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FAF7F3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2175" b="0">
                          <a:solidFill>
                            <a:srgbClr val="302B29"/>
                          </a:solidFill>
                          <a:latin typeface="Noto Serif TC"/>
                          <a:ea typeface="Noto Serif TC"/>
                          <a:cs typeface="Noto Serif TC"/>
                        </a:rPr>
                        <a:t>李蘋芝</a:t>
                      </a:r>
                    </a:p>
                  </a:txBody>
                  <a:tcPr marL="91440" marR="91440" marT="45720" marB="45720" anchor="ctr">
                    <a:lnR w="6191">
                      <a:solidFill>
                        <a:srgbClr val="D8C8BD"/>
                      </a:solidFill>
                      <a:prstDash val="solid"/>
                    </a:lnR>
                    <a:lnB w="6191">
                      <a:solidFill>
                        <a:srgbClr val="D8C8BD"/>
                      </a:solidFill>
                      <a:prstDash val="solid"/>
                    </a:lnB>
                    <a:solidFill>
                      <a:srgbClr val="FAF7F3"/>
                    </a:solidFill>
                  </a:tcPr>
                </a:tc>
              </a:tr>
            </a:tbl>
          </a:graphicData>
        </a:graphic>
      </p:graphicFrame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AE7899-AFA5-4043-8FF2-51D12756E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324475"/>
            <a:ext cx="10477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A73344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A73344"/>
                </a:solidFill>
                <a:latin typeface="Noto Serif TC"/>
                <a:ea typeface="Noto Serif TC"/>
                <a:cs typeface="Noto Serif TC"/>
              </a:defRPr>
            </a:pPr>
            <a:r>
              <a:rPr sz="1650" b="0">
                <a:solidFill>
                  <a:srgbClr val="A73344"/>
                </a:solidFill>
                <a:latin typeface="Noto Serif TC"/>
                <a:ea typeface="Noto Serif TC"/>
                <a:cs typeface="Noto Serif TC"/>
              </a:rPr>
              <a:t>隊輔配對為帶隊分工，並非抽籤位置或對戰順序</a:t>
            </a:r>
          </a:p>
        </p:txBody>
      </p:sp>
    </p:spTree>
    <p:extLst>
      <p:ext uri="{BB962C8B-B14F-4D97-AF65-F5344CB8AC3E}">
        <p14:creationId xmlns:p14="http://schemas.microsoft.com/office/powerpoint/2010/main" val="871255348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6379BC1-795E-4A8D-A78E-6B6A24C2846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aa5ee1daf24494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D4679D-2B60-4714-B790-C0E07367E54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4a4503da5646b0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533400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52E998-4DCD-44CD-8082-4121F34D6D6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47cc4475d84bfa"/>
          <a:stretch xmlns:a="http://schemas.openxmlformats.org/drawingml/2006/main"/>
        </p:blipFill>
        <p:spPr>
          <a:xfrm xmlns:a="http://schemas.openxmlformats.org/drawingml/2006/main">
            <a:off x="0" y="6324600"/>
            <a:ext cx="12192000" cy="5334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A3F120-66F6-4518-8BFF-F6E8DC394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904875"/>
            <a:ext cx="571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21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pPr>
            <a:r>
              <a:rPr sz="21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rPr>
              <a:t>17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EB956F-DF3F-404D-8675-1E0AE4B44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857250"/>
            <a:ext cx="9810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30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30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pPr>
            <a:r>
              <a:rPr sz="30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rPr>
              <a:t>領隊賽前準備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F9344C-E813-413D-8E2D-6AED91192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905500"/>
            <a:ext cx="1000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2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pPr>
            <a:r>
              <a:rPr sz="12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rPr>
              <a:t>115 年臺北市原住民族學生語言競賽　領隊會議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54E725-FD09-40B3-8FEF-B2DD88990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857375"/>
            <a:ext cx="619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550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2550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pPr>
            <a:r>
              <a:rPr sz="2550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4D7A18-4935-45C7-A679-666A27295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1857375"/>
            <a:ext cx="9429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21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pPr>
            <a:r>
              <a:rPr sz="21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rPr>
              <a:t>確認學生姓名、語別與當日出席情形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4405AF-4A02-4714-9C23-DD51F8815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695575"/>
            <a:ext cx="619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550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2550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pPr>
            <a:r>
              <a:rPr sz="2550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C9C626-B1C2-401F-928D-A257533BC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695575"/>
            <a:ext cx="9429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21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pPr>
            <a:r>
              <a:rPr sz="21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rPr>
              <a:t>帶學生熟悉 500 句及學習詞表，當日提供紙本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7D3353-E33C-4A14-9FBC-9FA680F9D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533775"/>
            <a:ext cx="619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550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2550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pPr>
            <a:r>
              <a:rPr sz="2550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6598FA7-0291-4ACD-9A26-F92A29DB0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533775"/>
            <a:ext cx="9429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21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pPr>
            <a:r>
              <a:rPr sz="21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rPr>
              <a:t>與隊輔確認場次、教室、集合時間及出賽順序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770EBD-BE25-473C-A1F9-E048653B4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371975"/>
            <a:ext cx="619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550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2550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pPr>
            <a:r>
              <a:rPr sz="2550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9F6835A-2E70-46D1-8ED0-399DB3E73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371975"/>
            <a:ext cx="9429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21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pPr>
            <a:r>
              <a:rPr sz="21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rPr>
              <a:t>提醒學生依主審口令作答，爭議由老師依程序提出</a:t>
            </a:r>
          </a:p>
        </p:txBody>
      </p:sp>
    </p:spTree>
    <p:extLst>
      <p:ext uri="{BB962C8B-B14F-4D97-AF65-F5344CB8AC3E}">
        <p14:creationId xmlns:p14="http://schemas.microsoft.com/office/powerpoint/2010/main" val="528895667"/>
      </p:ext>
    </p:extLst>
  </p:cSld>
</p:sld>
</file>

<file path=ppt/slides/slide1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0A3F2B9-AEFE-4A46-809F-A6B22B05160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3f323ca841468f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832130-34A6-49A5-804D-A58B1744A68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87180e666348ca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533400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860DB8-11B6-4E4F-95A6-952DD6D2EAF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80ca64a1174712"/>
          <a:stretch xmlns:a="http://schemas.openxmlformats.org/drawingml/2006/main"/>
        </p:blipFill>
        <p:spPr>
          <a:xfrm xmlns:a="http://schemas.openxmlformats.org/drawingml/2006/main">
            <a:off x="0" y="6324600"/>
            <a:ext cx="12192000" cy="5334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F8E1B8-01BF-401D-91BC-855849BC8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904875"/>
            <a:ext cx="571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21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pPr>
            <a:r>
              <a:rPr sz="21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rPr>
              <a:t>18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928F3A-DBA7-4ADF-B311-2F41287D2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857250"/>
            <a:ext cx="9810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30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30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pPr>
            <a:r>
              <a:rPr sz="30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rPr>
              <a:t>本次會議確認事項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B4F744-656D-4750-BB58-C4E522997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905500"/>
            <a:ext cx="1000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2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pPr>
            <a:r>
              <a:rPr sz="1275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rPr>
              <a:t>115 年臺北市原住民族學生語言競賽　領隊會議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020580-04E0-4A6A-9A6A-E916FC606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809750"/>
            <a:ext cx="619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550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2550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pPr>
            <a:r>
              <a:rPr sz="2550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1CD7DA-7318-4ED5-921D-C490F3E5A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1809750"/>
            <a:ext cx="9429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21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pPr>
            <a:r>
              <a:rPr sz="21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rPr>
              <a:t>資格賽抽籤方式、對戰位置及各場集合資訊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C725E0-7212-4436-8809-36EC24D3F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647950"/>
            <a:ext cx="619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550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2550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pPr>
            <a:r>
              <a:rPr sz="2550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6FEBC3-D4A2-4D5B-B50D-DF2201503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647950"/>
            <a:ext cx="9429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21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pPr>
            <a:r>
              <a:rPr sz="21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rPr>
              <a:t>申訴次數，以及成功、失敗後權利如何計算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20B3CF-BC3A-4C56-BF0B-EFF6A012C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486150"/>
            <a:ext cx="619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550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2550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pPr>
            <a:r>
              <a:rPr sz="2550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824404-06F1-4F91-8B5B-59225F6A6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486150"/>
            <a:ext cx="9429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21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pPr>
            <a:r>
              <a:rPr sz="21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rPr>
              <a:t>0 秒邊界、改答與主審要求重複的判定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8F19941-DA5A-4016-9EC3-A58AA6890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324350"/>
            <a:ext cx="619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550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2550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defRPr>
            </a:pPr>
            <a:r>
              <a:rPr sz="2550" b="0">
                <a:solidFill>
                  <a:srgbClr val="A77C34"/>
                </a:solidFill>
                <a:latin typeface="Noto Serif TC"/>
                <a:ea typeface="Noto Serif TC"/>
                <a:cs typeface="Noto Serif TC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12DC81B-DAD0-4652-ADC4-27ED4D2BB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324350"/>
            <a:ext cx="9429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21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21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defRPr>
            </a:pPr>
            <a:r>
              <a:rPr sz="2100" b="0">
                <a:solidFill>
                  <a:srgbClr val="302B29"/>
                </a:solidFill>
                <a:latin typeface="Noto Serif TC"/>
                <a:ea typeface="Noto Serif TC"/>
                <a:cs typeface="Noto Serif TC"/>
              </a:rPr>
              <a:t>各語別句子答案與發音差異的共同標準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59B5BF-4B37-4973-A41D-671391B1C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324475"/>
            <a:ext cx="10477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l">
              <a:defRPr sz="1650" b="0">
                <a:solidFill>
                  <a:srgbClr val="A73344"/>
                </a:solidFill>
                <a:latin typeface="Noto Serif TC"/>
                <a:ea typeface="Noto Serif TC"/>
                <a:cs typeface="Noto Serif TC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A73344"/>
                </a:solidFill>
                <a:latin typeface="Noto Serif TC"/>
                <a:ea typeface="Noto Serif TC"/>
                <a:cs typeface="Noto Serif TC"/>
              </a:defRPr>
            </a:pPr>
            <a:r>
              <a:rPr sz="1650" b="0">
                <a:solidFill>
                  <a:srgbClr val="A73344"/>
                </a:solidFill>
                <a:latin typeface="Noto Serif TC"/>
                <a:ea typeface="Noto Serif TC"/>
                <a:cs typeface="Noto Serif TC"/>
              </a:rPr>
              <a:t>確認結果請同步通知學生與陪同人員；現場提問與補充</a:t>
            </a:r>
          </a:p>
        </p:txBody>
      </p:sp>
    </p:spTree>
    <p:extLst>
      <p:ext uri="{BB962C8B-B14F-4D97-AF65-F5344CB8AC3E}">
        <p14:creationId xmlns:p14="http://schemas.microsoft.com/office/powerpoint/2010/main" val="178852519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2026-10-13T09:58:04.2930000Z</dcterms:created>
  <dcterms:modified xsi:type="dcterms:W3CDTF">2026-10-13T09:58:04.2930000Z</dcterms:modified>
</coreProperties>
</file>